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1902" r:id="rId2"/>
    <p:sldId id="609" r:id="rId3"/>
    <p:sldId id="1851" r:id="rId4"/>
    <p:sldId id="1878" r:id="rId5"/>
    <p:sldId id="1896" r:id="rId6"/>
    <p:sldId id="1897" r:id="rId7"/>
    <p:sldId id="1901" r:id="rId8"/>
    <p:sldId id="1898" r:id="rId9"/>
    <p:sldId id="768" r:id="rId10"/>
    <p:sldId id="876" r:id="rId11"/>
    <p:sldId id="1905" r:id="rId12"/>
    <p:sldId id="1872" r:id="rId13"/>
    <p:sldId id="1848" r:id="rId14"/>
    <p:sldId id="1840" r:id="rId15"/>
    <p:sldId id="1867" r:id="rId16"/>
    <p:sldId id="1906" r:id="rId17"/>
    <p:sldId id="1907" r:id="rId18"/>
    <p:sldId id="1904" r:id="rId19"/>
    <p:sldId id="552" r:id="rId20"/>
    <p:sldId id="863" r:id="rId21"/>
    <p:sldId id="1903" r:id="rId22"/>
    <p:sldId id="1877" r:id="rId23"/>
    <p:sldId id="821" r:id="rId24"/>
    <p:sldId id="18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8980"/>
  </p:normalViewPr>
  <p:slideViewPr>
    <p:cSldViewPr snapToGrid="0">
      <p:cViewPr varScale="1">
        <p:scale>
          <a:sx n="113" d="100"/>
          <a:sy n="113"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9A039-46AB-4E9E-877A-76A7BB3D7AA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008972B-3261-4577-B741-CD5B005E95C7}">
      <dgm:prSet/>
      <dgm:spPr/>
      <dgm:t>
        <a:bodyPr/>
        <a:lstStyle/>
        <a:p>
          <a:r>
            <a:rPr lang="en-US"/>
            <a:t>If we do equity work in assessment, assessment is positioned squarely out of the compliance box </a:t>
          </a:r>
        </a:p>
      </dgm:t>
    </dgm:pt>
    <dgm:pt modelId="{5E91694E-F171-4A4E-94DB-6EB9858011B0}" type="parTrans" cxnId="{CA6A31B6-956E-4F89-8EA0-9B40461FC4E0}">
      <dgm:prSet/>
      <dgm:spPr/>
      <dgm:t>
        <a:bodyPr/>
        <a:lstStyle/>
        <a:p>
          <a:endParaRPr lang="en-US"/>
        </a:p>
      </dgm:t>
    </dgm:pt>
    <dgm:pt modelId="{02FBA44F-6D01-4D9C-A63F-09B386806CFE}" type="sibTrans" cxnId="{CA6A31B6-956E-4F89-8EA0-9B40461FC4E0}">
      <dgm:prSet/>
      <dgm:spPr/>
      <dgm:t>
        <a:bodyPr/>
        <a:lstStyle/>
        <a:p>
          <a:endParaRPr lang="en-US"/>
        </a:p>
      </dgm:t>
    </dgm:pt>
    <dgm:pt modelId="{F049BD92-6CD4-4FF2-916F-935841634721}">
      <dgm:prSet/>
      <dgm:spPr/>
      <dgm:t>
        <a:bodyPr/>
        <a:lstStyle/>
        <a:p>
          <a:r>
            <a:rPr lang="en-US"/>
            <a:t>Higher education as an enterprise has been and continues to be, a product of social construction (Harrison &amp; Price, 2017) </a:t>
          </a:r>
        </a:p>
      </dgm:t>
    </dgm:pt>
    <dgm:pt modelId="{8D786B00-248D-4753-9154-2849F22C1E47}" type="parTrans" cxnId="{8A481604-A348-484E-9FB3-D61FD611A58A}">
      <dgm:prSet/>
      <dgm:spPr/>
      <dgm:t>
        <a:bodyPr/>
        <a:lstStyle/>
        <a:p>
          <a:endParaRPr lang="en-US"/>
        </a:p>
      </dgm:t>
    </dgm:pt>
    <dgm:pt modelId="{88151375-2CB9-48F8-8B15-A7B0EC980BED}" type="sibTrans" cxnId="{8A481604-A348-484E-9FB3-D61FD611A58A}">
      <dgm:prSet/>
      <dgm:spPr/>
      <dgm:t>
        <a:bodyPr/>
        <a:lstStyle/>
        <a:p>
          <a:endParaRPr lang="en-US"/>
        </a:p>
      </dgm:t>
    </dgm:pt>
    <dgm:pt modelId="{71B9F055-A737-48D4-996F-03F2B9DC1A98}">
      <dgm:prSet/>
      <dgm:spPr/>
      <dgm:t>
        <a:bodyPr/>
        <a:lstStyle/>
        <a:p>
          <a:r>
            <a:rPr lang="en-US"/>
            <a:t>Everyone has limiting higher education narratives – limiting to our ability to make changes – because of which students we think can be successful where and in what ways.</a:t>
          </a:r>
        </a:p>
      </dgm:t>
    </dgm:pt>
    <dgm:pt modelId="{E2928233-9D2F-4EBF-A7CB-F80130EEDE10}" type="parTrans" cxnId="{793CC2E4-CE30-4472-ABCC-F496A74E02E6}">
      <dgm:prSet/>
      <dgm:spPr/>
      <dgm:t>
        <a:bodyPr/>
        <a:lstStyle/>
        <a:p>
          <a:endParaRPr lang="en-US"/>
        </a:p>
      </dgm:t>
    </dgm:pt>
    <dgm:pt modelId="{B78697C2-1E54-4F4D-9C67-7E6B24792ABF}" type="sibTrans" cxnId="{793CC2E4-CE30-4472-ABCC-F496A74E02E6}">
      <dgm:prSet/>
      <dgm:spPr/>
      <dgm:t>
        <a:bodyPr/>
        <a:lstStyle/>
        <a:p>
          <a:endParaRPr lang="en-US"/>
        </a:p>
      </dgm:t>
    </dgm:pt>
    <dgm:pt modelId="{277BF934-6FC6-F44F-9E7C-C39FD01E0056}" type="pres">
      <dgm:prSet presAssocID="{EF89A039-46AB-4E9E-877A-76A7BB3D7AA6}" presName="Name0" presStyleCnt="0">
        <dgm:presLayoutVars>
          <dgm:dir/>
          <dgm:animLvl val="lvl"/>
          <dgm:resizeHandles val="exact"/>
        </dgm:presLayoutVars>
      </dgm:prSet>
      <dgm:spPr/>
    </dgm:pt>
    <dgm:pt modelId="{9311AA02-4E67-7848-ACAB-832EBE46B46B}" type="pres">
      <dgm:prSet presAssocID="{71B9F055-A737-48D4-996F-03F2B9DC1A98}" presName="boxAndChildren" presStyleCnt="0"/>
      <dgm:spPr/>
    </dgm:pt>
    <dgm:pt modelId="{B65A5071-DB57-144D-8D6E-457966DDDD6D}" type="pres">
      <dgm:prSet presAssocID="{71B9F055-A737-48D4-996F-03F2B9DC1A98}" presName="parentTextBox" presStyleLbl="node1" presStyleIdx="0" presStyleCnt="3"/>
      <dgm:spPr/>
    </dgm:pt>
    <dgm:pt modelId="{6E0488AB-CC16-474B-9480-CF754993D972}" type="pres">
      <dgm:prSet presAssocID="{88151375-2CB9-48F8-8B15-A7B0EC980BED}" presName="sp" presStyleCnt="0"/>
      <dgm:spPr/>
    </dgm:pt>
    <dgm:pt modelId="{D8B697A0-9062-BE49-9E93-5BB4EFDE8FD0}" type="pres">
      <dgm:prSet presAssocID="{F049BD92-6CD4-4FF2-916F-935841634721}" presName="arrowAndChildren" presStyleCnt="0"/>
      <dgm:spPr/>
    </dgm:pt>
    <dgm:pt modelId="{CAC47378-8350-2B41-B042-7A8D1B769056}" type="pres">
      <dgm:prSet presAssocID="{F049BD92-6CD4-4FF2-916F-935841634721}" presName="parentTextArrow" presStyleLbl="node1" presStyleIdx="1" presStyleCnt="3"/>
      <dgm:spPr/>
    </dgm:pt>
    <dgm:pt modelId="{1E53B703-52E8-094A-988B-B50E2183E7F6}" type="pres">
      <dgm:prSet presAssocID="{02FBA44F-6D01-4D9C-A63F-09B386806CFE}" presName="sp" presStyleCnt="0"/>
      <dgm:spPr/>
    </dgm:pt>
    <dgm:pt modelId="{47590561-8F24-7645-88D0-D878F368499E}" type="pres">
      <dgm:prSet presAssocID="{D008972B-3261-4577-B741-CD5B005E95C7}" presName="arrowAndChildren" presStyleCnt="0"/>
      <dgm:spPr/>
    </dgm:pt>
    <dgm:pt modelId="{4B307BB0-DA17-934B-87AD-33DBDDD09CD8}" type="pres">
      <dgm:prSet presAssocID="{D008972B-3261-4577-B741-CD5B005E95C7}" presName="parentTextArrow" presStyleLbl="node1" presStyleIdx="2" presStyleCnt="3"/>
      <dgm:spPr/>
    </dgm:pt>
  </dgm:ptLst>
  <dgm:cxnLst>
    <dgm:cxn modelId="{8A481604-A348-484E-9FB3-D61FD611A58A}" srcId="{EF89A039-46AB-4E9E-877A-76A7BB3D7AA6}" destId="{F049BD92-6CD4-4FF2-916F-935841634721}" srcOrd="1" destOrd="0" parTransId="{8D786B00-248D-4753-9154-2849F22C1E47}" sibTransId="{88151375-2CB9-48F8-8B15-A7B0EC980BED}"/>
    <dgm:cxn modelId="{2EDFCB43-2431-6142-975A-2DC7C9F02907}" type="presOf" srcId="{71B9F055-A737-48D4-996F-03F2B9DC1A98}" destId="{B65A5071-DB57-144D-8D6E-457966DDDD6D}" srcOrd="0" destOrd="0" presId="urn:microsoft.com/office/officeart/2005/8/layout/process4"/>
    <dgm:cxn modelId="{6A044C46-ECC6-A540-A6FC-1472A8842AA7}" type="presOf" srcId="{EF89A039-46AB-4E9E-877A-76A7BB3D7AA6}" destId="{277BF934-6FC6-F44F-9E7C-C39FD01E0056}" srcOrd="0" destOrd="0" presId="urn:microsoft.com/office/officeart/2005/8/layout/process4"/>
    <dgm:cxn modelId="{5FFB0F4B-7D75-7B4F-B171-DC2D4B9E266A}" type="presOf" srcId="{D008972B-3261-4577-B741-CD5B005E95C7}" destId="{4B307BB0-DA17-934B-87AD-33DBDDD09CD8}" srcOrd="0" destOrd="0" presId="urn:microsoft.com/office/officeart/2005/8/layout/process4"/>
    <dgm:cxn modelId="{DA2E8E6E-BF42-2046-BE08-C9DC232BAD91}" type="presOf" srcId="{F049BD92-6CD4-4FF2-916F-935841634721}" destId="{CAC47378-8350-2B41-B042-7A8D1B769056}" srcOrd="0" destOrd="0" presId="urn:microsoft.com/office/officeart/2005/8/layout/process4"/>
    <dgm:cxn modelId="{CA6A31B6-956E-4F89-8EA0-9B40461FC4E0}" srcId="{EF89A039-46AB-4E9E-877A-76A7BB3D7AA6}" destId="{D008972B-3261-4577-B741-CD5B005E95C7}" srcOrd="0" destOrd="0" parTransId="{5E91694E-F171-4A4E-94DB-6EB9858011B0}" sibTransId="{02FBA44F-6D01-4D9C-A63F-09B386806CFE}"/>
    <dgm:cxn modelId="{793CC2E4-CE30-4472-ABCC-F496A74E02E6}" srcId="{EF89A039-46AB-4E9E-877A-76A7BB3D7AA6}" destId="{71B9F055-A737-48D4-996F-03F2B9DC1A98}" srcOrd="2" destOrd="0" parTransId="{E2928233-9D2F-4EBF-A7CB-F80130EEDE10}" sibTransId="{B78697C2-1E54-4F4D-9C67-7E6B24792ABF}"/>
    <dgm:cxn modelId="{E4CF6C0D-0969-C642-AE7B-69883D3D8C12}" type="presParOf" srcId="{277BF934-6FC6-F44F-9E7C-C39FD01E0056}" destId="{9311AA02-4E67-7848-ACAB-832EBE46B46B}" srcOrd="0" destOrd="0" presId="urn:microsoft.com/office/officeart/2005/8/layout/process4"/>
    <dgm:cxn modelId="{62880B1A-0579-AB47-9F5F-D148AAF09D00}" type="presParOf" srcId="{9311AA02-4E67-7848-ACAB-832EBE46B46B}" destId="{B65A5071-DB57-144D-8D6E-457966DDDD6D}" srcOrd="0" destOrd="0" presId="urn:microsoft.com/office/officeart/2005/8/layout/process4"/>
    <dgm:cxn modelId="{7C176B46-D9EC-224E-97AA-3AAEA2C399CF}" type="presParOf" srcId="{277BF934-6FC6-F44F-9E7C-C39FD01E0056}" destId="{6E0488AB-CC16-474B-9480-CF754993D972}" srcOrd="1" destOrd="0" presId="urn:microsoft.com/office/officeart/2005/8/layout/process4"/>
    <dgm:cxn modelId="{F635FBED-F3ED-EB4E-A1A9-14D3DC594D60}" type="presParOf" srcId="{277BF934-6FC6-F44F-9E7C-C39FD01E0056}" destId="{D8B697A0-9062-BE49-9E93-5BB4EFDE8FD0}" srcOrd="2" destOrd="0" presId="urn:microsoft.com/office/officeart/2005/8/layout/process4"/>
    <dgm:cxn modelId="{3CE6DE4D-6EE3-D545-B112-9B516D2BDF0F}" type="presParOf" srcId="{D8B697A0-9062-BE49-9E93-5BB4EFDE8FD0}" destId="{CAC47378-8350-2B41-B042-7A8D1B769056}" srcOrd="0" destOrd="0" presId="urn:microsoft.com/office/officeart/2005/8/layout/process4"/>
    <dgm:cxn modelId="{22A52D3F-7E82-734B-B316-2E84B0C4D6DA}" type="presParOf" srcId="{277BF934-6FC6-F44F-9E7C-C39FD01E0056}" destId="{1E53B703-52E8-094A-988B-B50E2183E7F6}" srcOrd="3" destOrd="0" presId="urn:microsoft.com/office/officeart/2005/8/layout/process4"/>
    <dgm:cxn modelId="{5A1355BC-9367-3845-BCE7-59045CAC1464}" type="presParOf" srcId="{277BF934-6FC6-F44F-9E7C-C39FD01E0056}" destId="{47590561-8F24-7645-88D0-D878F368499E}" srcOrd="4" destOrd="0" presId="urn:microsoft.com/office/officeart/2005/8/layout/process4"/>
    <dgm:cxn modelId="{2CCC2130-BEA4-C04D-B979-57A0970B173A}" type="presParOf" srcId="{47590561-8F24-7645-88D0-D878F368499E}" destId="{4B307BB0-DA17-934B-87AD-33DBDDD09C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5071-DB57-144D-8D6E-457966DDDD6D}">
      <dsp:nvSpPr>
        <dsp:cNvPr id="0" name=""/>
        <dsp:cNvSpPr/>
      </dsp:nvSpPr>
      <dsp:spPr>
        <a:xfrm>
          <a:off x="0" y="3028915"/>
          <a:ext cx="10058399" cy="99415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Everyone has limiting higher education narratives – limiting to our ability to make changes – because of which students we think can be successful where and in what ways.</a:t>
          </a:r>
        </a:p>
      </dsp:txBody>
      <dsp:txXfrm>
        <a:off x="0" y="3028915"/>
        <a:ext cx="10058399" cy="994157"/>
      </dsp:txXfrm>
    </dsp:sp>
    <dsp:sp modelId="{CAC47378-8350-2B41-B042-7A8D1B769056}">
      <dsp:nvSpPr>
        <dsp:cNvPr id="0" name=""/>
        <dsp:cNvSpPr/>
      </dsp:nvSpPr>
      <dsp:spPr>
        <a:xfrm rot="10800000">
          <a:off x="0" y="1514813"/>
          <a:ext cx="10058399" cy="1529014"/>
        </a:xfrm>
        <a:prstGeom prst="upArrowCallou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Higher education as an enterprise has been and continues to be, a product of social construction (Harrison &amp; Price, 2017) </a:t>
          </a:r>
        </a:p>
      </dsp:txBody>
      <dsp:txXfrm rot="10800000">
        <a:off x="0" y="1514813"/>
        <a:ext cx="10058399" cy="993507"/>
      </dsp:txXfrm>
    </dsp:sp>
    <dsp:sp modelId="{4B307BB0-DA17-934B-87AD-33DBDDD09CD8}">
      <dsp:nvSpPr>
        <dsp:cNvPr id="0" name=""/>
        <dsp:cNvSpPr/>
      </dsp:nvSpPr>
      <dsp:spPr>
        <a:xfrm rot="10800000">
          <a:off x="0" y="711"/>
          <a:ext cx="10058399" cy="1529014"/>
        </a:xfrm>
        <a:prstGeom prst="upArrowCallou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If we do equity work in assessment, assessment is positioned squarely out of the compliance box </a:t>
          </a:r>
        </a:p>
      </dsp:txBody>
      <dsp:txXfrm rot="10800000">
        <a:off x="0" y="711"/>
        <a:ext cx="10058399" cy="9935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D2591-9D15-47F6-B0AA-1CEFC7191ED5}" type="datetimeFigureOut">
              <a:rPr lang="en-US" smtClean="0"/>
              <a:t>10/29/20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6B0CE-EE44-42B7-B524-C68EE455D50E}" type="slidenum">
              <a:rPr lang="en-US" smtClean="0"/>
              <a:t>‹#›</a:t>
            </a:fld>
            <a:endParaRPr lang="en-US"/>
          </a:p>
        </p:txBody>
      </p:sp>
    </p:spTree>
    <p:extLst>
      <p:ext uri="{BB962C8B-B14F-4D97-AF65-F5344CB8AC3E}">
        <p14:creationId xmlns:p14="http://schemas.microsoft.com/office/powerpoint/2010/main" val="205033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many ways to show you know how to do something – why do only some demonstrations count in certain instances? </a:t>
            </a:r>
            <a:r>
              <a:rPr lang="en-US" dirty="0"/>
              <a:t>Validates our students as learners – validates them </a:t>
            </a:r>
            <a:r>
              <a:rPr lang="en-US" sz="1200" kern="1200" dirty="0">
                <a:solidFill>
                  <a:schemeClr val="tx1"/>
                </a:solidFill>
                <a:effectLst/>
                <a:latin typeface="+mn-lt"/>
                <a:ea typeface="+mn-ea"/>
                <a:cs typeface="+mn-cs"/>
              </a:rPr>
              <a:t>Build from daily work of faculty in assignment, and culturally responsive assessment – equity lens added to it Help faculty understand the diversity in front of them Classroom teaching strategies as it relates to equity and diversity and advising lens – assignment think aloud Have students be active researchers – but if assessment is about measurement – these aren’t options and if it is about reporting they aren’t options either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2734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688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FC0951-764E-3948-9333-6127DC4C961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884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9400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18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565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10/29/20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2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10/29/20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915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10/29/20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454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1"/>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1"/>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1"/>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119139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grpSp>
        <p:nvGrpSpPr>
          <p:cNvPr id="21" name="Google Shape;21;p30"/>
          <p:cNvGrpSpPr/>
          <p:nvPr/>
        </p:nvGrpSpPr>
        <p:grpSpPr>
          <a:xfrm rot="-2149226">
            <a:off x="7430044" y="-1843127"/>
            <a:ext cx="4436224" cy="5482435"/>
            <a:chOff x="11114088" y="2241550"/>
            <a:chExt cx="1905000" cy="2354263"/>
          </a:xfrm>
        </p:grpSpPr>
        <p:sp>
          <p:nvSpPr>
            <p:cNvPr id="22" name="Google Shape;22;p30"/>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0"/>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30"/>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 name="Google Shape;25;p30"/>
          <p:cNvSpPr/>
          <p:nvPr/>
        </p:nvSpPr>
        <p:spPr>
          <a:xfrm rot="10800000">
            <a:off x="515937" y="-16722"/>
            <a:ext cx="1258619" cy="11050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0"/>
          <p:cNvSpPr/>
          <p:nvPr/>
        </p:nvSpPr>
        <p:spPr>
          <a:xfrm>
            <a:off x="11371669" y="6409397"/>
            <a:ext cx="280051" cy="28005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0"/>
          <p:cNvSpPr txBox="1">
            <a:spLocks noGrp="1"/>
          </p:cNvSpPr>
          <p:nvPr>
            <p:ph type="sldNum" idx="12"/>
          </p:nvPr>
        </p:nvSpPr>
        <p:spPr>
          <a:xfrm>
            <a:off x="11363697" y="6455741"/>
            <a:ext cx="294460" cy="187367"/>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900"/>
              <a:buFont typeface="Calibri"/>
              <a:buNone/>
              <a:defRPr sz="9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8" name="Google Shape;28;p30"/>
          <p:cNvSpPr txBox="1">
            <a:spLocks noGrp="1"/>
          </p:cNvSpPr>
          <p:nvPr>
            <p:ph type="body" idx="1"/>
          </p:nvPr>
        </p:nvSpPr>
        <p:spPr>
          <a:xfrm>
            <a:off x="515938" y="1825625"/>
            <a:ext cx="10837863" cy="4351339"/>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title"/>
          </p:nvPr>
        </p:nvSpPr>
        <p:spPr>
          <a:xfrm>
            <a:off x="515939"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8159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10/29/20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05026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10/29/20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59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10/29/20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695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10/29/20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768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10/29/20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129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10/29/20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116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1"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4" y="6459788"/>
            <a:ext cx="2618511" cy="365125"/>
          </a:xfrm>
        </p:spPr>
        <p:txBody>
          <a:bodyPr/>
          <a:lstStyle>
            <a:lvl1pPr algn="l">
              <a:defRPr/>
            </a:lvl1pPr>
          </a:lstStyle>
          <a:p>
            <a:fld id="{32ABBEA6-7C60-4B02-AE87-00D78D8422AF}" type="datetimeFigureOut">
              <a:rPr lang="en-US" smtClean="0"/>
              <a:pPr/>
              <a:t>10/29/20</a:t>
            </a:fld>
            <a:endParaRPr lang="en-US" dirty="0"/>
          </a:p>
        </p:txBody>
      </p:sp>
      <p:sp>
        <p:nvSpPr>
          <p:cNvPr id="6" name="Footer Placeholder 5"/>
          <p:cNvSpPr>
            <a:spLocks noGrp="1"/>
          </p:cNvSpPr>
          <p:nvPr>
            <p:ph type="ftr" sz="quarter" idx="11"/>
          </p:nvPr>
        </p:nvSpPr>
        <p:spPr>
          <a:xfrm>
            <a:off x="4800600" y="6459788"/>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0751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1"/>
            <a:ext cx="12191985" cy="4915076"/>
          </a:xfrm>
          <a:solidFill>
            <a:schemeClr val="accent2"/>
          </a:solid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10/29/20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732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6"/>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5"/>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3" y="6459788"/>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10/29/20</a:t>
            </a:fld>
            <a:endParaRPr lang="en-US" dirty="0"/>
          </a:p>
        </p:txBody>
      </p:sp>
      <p:sp>
        <p:nvSpPr>
          <p:cNvPr id="5" name="Footer Placeholder 4"/>
          <p:cNvSpPr>
            <a:spLocks noGrp="1"/>
          </p:cNvSpPr>
          <p:nvPr>
            <p:ph type="ftr" sz="quarter" idx="3"/>
          </p:nvPr>
        </p:nvSpPr>
        <p:spPr>
          <a:xfrm>
            <a:off x="3686187" y="6459788"/>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1" y="6459788"/>
            <a:ext cx="1312025" cy="365125"/>
          </a:xfrm>
          <a:prstGeom prst="rect">
            <a:avLst/>
          </a:prstGeom>
        </p:spPr>
        <p:txBody>
          <a:bodyPr vert="horz" lIns="91440" tIns="45720" rIns="91440" bIns="45720" rtlCol="0" anchor="ctr"/>
          <a:lstStyle>
            <a:lvl1pPr algn="r">
              <a:defRPr sz="1051">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arningoutcomesassessment.org/Browse-by/Questions-at-Han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www.learningoutcomesassessment.org/wp-content/uploads/2019/08/Viewpoint-Signorini.pdf" TargetMode="External"/><Relationship Id="rId13" Type="http://schemas.openxmlformats.org/officeDocument/2006/relationships/image" Target="../media/image18.emf"/><Relationship Id="rId3" Type="http://schemas.openxmlformats.org/officeDocument/2006/relationships/hyperlink" Target="http://www.learningoutcomesassessment.org/wp-content/uploads/2019/04/AiP_TruncaleChalkPellegrinoKemmerlingMarch2018.pdf" TargetMode="External"/><Relationship Id="rId7" Type="http://schemas.openxmlformats.org/officeDocument/2006/relationships/image" Target="../media/image16.emf"/><Relationship Id="rId12"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http://www.learningoutcomesassessment.org/wp-content/uploads/2019/08/Viewpoint-Welsh.pdf" TargetMode="External"/><Relationship Id="rId5" Type="http://schemas.openxmlformats.org/officeDocument/2006/relationships/image" Target="../media/image15.emf"/><Relationship Id="rId10" Type="http://schemas.openxmlformats.org/officeDocument/2006/relationships/image" Target="../media/image17.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earningoutcomesassessment.org/wp-content/uploads/2019/05/OccasionalPaper38.pdf"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learningoutcomesassessment.org/wp-content/uploads/2019/02/OccasionalPaper27.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onfederationcollege.ca/tlc/indigenous-learning-outcom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arningoutcomesassessment.org/wp-content/uploads/2020/03/AiP-Turos.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2Rhf4aM2LEU"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ilthigher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49FE-A07B-4394-BE3E-1E05C325B39A}"/>
              </a:ext>
            </a:extLst>
          </p:cNvPr>
          <p:cNvSpPr>
            <a:spLocks noGrp="1"/>
          </p:cNvSpPr>
          <p:nvPr>
            <p:ph type="ctrTitle"/>
          </p:nvPr>
        </p:nvSpPr>
        <p:spPr/>
        <p:txBody>
          <a:bodyPr>
            <a:normAutofit fontScale="90000"/>
          </a:bodyPr>
          <a:lstStyle/>
          <a:p>
            <a:pPr algn="ctr"/>
            <a:r>
              <a:rPr lang="en-US" dirty="0"/>
              <a:t>Equity and Assessment: Practical Approaches </a:t>
            </a:r>
          </a:p>
        </p:txBody>
      </p:sp>
      <p:sp>
        <p:nvSpPr>
          <p:cNvPr id="3" name="Subtitle 2">
            <a:extLst>
              <a:ext uri="{FF2B5EF4-FFF2-40B4-BE49-F238E27FC236}">
                <a16:creationId xmlns:a16="http://schemas.microsoft.com/office/drawing/2014/main" id="{02B06508-978A-4253-8CD8-2102F58E76C0}"/>
              </a:ext>
            </a:extLst>
          </p:cNvPr>
          <p:cNvSpPr>
            <a:spLocks noGrp="1"/>
          </p:cNvSpPr>
          <p:nvPr>
            <p:ph type="subTitle" idx="1"/>
          </p:nvPr>
        </p:nvSpPr>
        <p:spPr/>
        <p:txBody>
          <a:bodyPr/>
          <a:lstStyle/>
          <a:p>
            <a:r>
              <a:rPr lang="en-US" dirty="0"/>
              <a:t>Natasha Jankowski, NILOA and UIUC</a:t>
            </a:r>
          </a:p>
        </p:txBody>
      </p:sp>
      <p:pic>
        <p:nvPicPr>
          <p:cNvPr id="4" name="Content Placeholder 5">
            <a:extLst>
              <a:ext uri="{FF2B5EF4-FFF2-40B4-BE49-F238E27FC236}">
                <a16:creationId xmlns:a16="http://schemas.microsoft.com/office/drawing/2014/main" id="{E0D96DAF-5260-4CD5-AD70-BFC27023DB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503" y="73280"/>
            <a:ext cx="945288" cy="898084"/>
          </a:xfrm>
          <a:prstGeom prst="rect">
            <a:avLst/>
          </a:prstGeom>
        </p:spPr>
      </p:pic>
    </p:spTree>
    <p:extLst>
      <p:ext uri="{BB962C8B-B14F-4D97-AF65-F5344CB8AC3E}">
        <p14:creationId xmlns:p14="http://schemas.microsoft.com/office/powerpoint/2010/main" val="423808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DBF027-6340-784A-97C7-C6ED9C7AB35A}"/>
              </a:ext>
            </a:extLst>
          </p:cNvPr>
          <p:cNvSpPr>
            <a:spLocks noGrp="1"/>
          </p:cNvSpPr>
          <p:nvPr>
            <p:ph type="title"/>
          </p:nvPr>
        </p:nvSpPr>
        <p:spPr>
          <a:xfrm>
            <a:off x="492371" y="605896"/>
            <a:ext cx="3084844" cy="5646208"/>
          </a:xfrm>
        </p:spPr>
        <p:txBody>
          <a:bodyPr anchor="ctr">
            <a:normAutofit/>
          </a:bodyPr>
          <a:lstStyle/>
          <a:p>
            <a:r>
              <a:rPr lang="en-US" sz="3600">
                <a:solidFill>
                  <a:srgbClr val="FFFFFF"/>
                </a:solidFill>
              </a:rPr>
              <a:t>Questions for Assignment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BFD50E-04CA-3B4D-8876-92E008B15C96}"/>
              </a:ext>
            </a:extLst>
          </p:cNvPr>
          <p:cNvSpPr>
            <a:spLocks noGrp="1"/>
          </p:cNvSpPr>
          <p:nvPr>
            <p:ph idx="1"/>
          </p:nvPr>
        </p:nvSpPr>
        <p:spPr>
          <a:xfrm>
            <a:off x="4742018" y="605896"/>
            <a:ext cx="6413663" cy="5646208"/>
          </a:xfrm>
        </p:spPr>
        <p:txBody>
          <a:bodyPr anchor="ctr">
            <a:normAutofit/>
          </a:bodyPr>
          <a:lstStyle/>
          <a:p>
            <a:pPr marL="457189" indent="-457189">
              <a:buFont typeface="+mj-lt"/>
              <a:buAutoNum type="arabicPeriod"/>
            </a:pPr>
            <a:r>
              <a:rPr lang="en-US"/>
              <a:t>What learning outcomes will students demonstrate with this assignment? How does it need to be modified to better align with the learning outcomes of interest?</a:t>
            </a:r>
          </a:p>
          <a:p>
            <a:pPr marL="457189" indent="-457189">
              <a:buFont typeface="+mj-lt"/>
              <a:buAutoNum type="arabicPeriod"/>
            </a:pPr>
            <a:r>
              <a:rPr lang="en-US"/>
              <a:t>How does the assignment align with the evaluative criteria? Are there mixed signals sent to students? </a:t>
            </a:r>
          </a:p>
          <a:p>
            <a:pPr marL="457189" indent="-457189">
              <a:buFont typeface="+mj-lt"/>
              <a:buAutoNum type="arabicPeriod"/>
            </a:pPr>
            <a:r>
              <a:rPr lang="en-US"/>
              <a:t>Thinking about the assignment from the point of view of students, what questions or suggestions do you have?</a:t>
            </a:r>
          </a:p>
          <a:p>
            <a:pPr marL="457189" indent="-457189">
              <a:buFont typeface="+mj-lt"/>
              <a:buAutoNum type="arabicPeriod"/>
            </a:pPr>
            <a:r>
              <a:rPr lang="en-US"/>
              <a:t>How does this assignment allow for flexible options, alternative demonstrations, and/or culturally responsive demonstrations of learning? </a:t>
            </a:r>
          </a:p>
          <a:p>
            <a:pPr marL="457189" indent="-457189">
              <a:buFont typeface="+mj-lt"/>
              <a:buAutoNum type="arabicPeriod"/>
            </a:pPr>
            <a:r>
              <a:rPr lang="en-US"/>
              <a:t>How does this assignment need to be modified or adjusted to reflect current faculty and student circumstances and situations? </a:t>
            </a:r>
          </a:p>
          <a:p>
            <a:pPr marL="457189" indent="-457189">
              <a:buFont typeface="+mj-lt"/>
              <a:buAutoNum type="arabicPeriod"/>
            </a:pPr>
            <a:r>
              <a:rPr lang="en-US"/>
              <a:t>What unnecessary constraints, if any, may need to be removed to accommodate learning in a global pandemic crisis?</a:t>
            </a:r>
          </a:p>
          <a:p>
            <a:pPr marL="457189" indent="-457189">
              <a:buFont typeface="+mj-lt"/>
              <a:buAutoNum type="arabicPeriod"/>
            </a:pPr>
            <a:endParaRPr lang="en-US"/>
          </a:p>
          <a:p>
            <a:endParaRPr lang="en-US" dirty="0"/>
          </a:p>
        </p:txBody>
      </p:sp>
    </p:spTree>
    <p:extLst>
      <p:ext uri="{BB962C8B-B14F-4D97-AF65-F5344CB8AC3E}">
        <p14:creationId xmlns:p14="http://schemas.microsoft.com/office/powerpoint/2010/main" val="40516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447A4-E2E9-1449-8A87-02538C533999}"/>
              </a:ext>
            </a:extLst>
          </p:cNvPr>
          <p:cNvSpPr>
            <a:spLocks noGrp="1"/>
          </p:cNvSpPr>
          <p:nvPr>
            <p:ph type="title"/>
          </p:nvPr>
        </p:nvSpPr>
        <p:spPr>
          <a:xfrm>
            <a:off x="5181601" y="634946"/>
            <a:ext cx="6368142" cy="1450757"/>
          </a:xfrm>
        </p:spPr>
        <p:txBody>
          <a:bodyPr>
            <a:normAutofit/>
          </a:bodyPr>
          <a:lstStyle/>
          <a:p>
            <a:r>
              <a:rPr lang="en-US"/>
              <a:t>Share</a:t>
            </a:r>
          </a:p>
        </p:txBody>
      </p:sp>
      <p:pic>
        <p:nvPicPr>
          <p:cNvPr id="14" name="Picture 13">
            <a:extLst>
              <a:ext uri="{FF2B5EF4-FFF2-40B4-BE49-F238E27FC236}">
                <a16:creationId xmlns:a16="http://schemas.microsoft.com/office/drawing/2014/main" id="{C9C29BAF-6BE6-49ED-A46B-867E78315D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153825-E75F-FB46-9DA6-9F2CCAA326DE}"/>
              </a:ext>
            </a:extLst>
          </p:cNvPr>
          <p:cNvSpPr>
            <a:spLocks noGrp="1"/>
          </p:cNvSpPr>
          <p:nvPr>
            <p:ph idx="1"/>
          </p:nvPr>
        </p:nvSpPr>
        <p:spPr>
          <a:xfrm>
            <a:off x="5181601" y="2198914"/>
            <a:ext cx="6368142" cy="3670180"/>
          </a:xfrm>
        </p:spPr>
        <p:txBody>
          <a:bodyPr>
            <a:normAutofit/>
          </a:bodyPr>
          <a:lstStyle/>
          <a:p>
            <a:r>
              <a:rPr lang="en-US"/>
              <a:t>What other ideas within a classroom or online might you share to engage in culturally responsive or equity-minded assessment?</a:t>
            </a:r>
          </a:p>
        </p:txBody>
      </p:sp>
    </p:spTree>
    <p:extLst>
      <p:ext uri="{BB962C8B-B14F-4D97-AF65-F5344CB8AC3E}">
        <p14:creationId xmlns:p14="http://schemas.microsoft.com/office/powerpoint/2010/main" val="142862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sp>
        <p:nvSpPr>
          <p:cNvPr id="25" name="Rectangle 1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359475-C8AE-0347-A845-4BE06EA03208}"/>
              </a:ext>
            </a:extLst>
          </p:cNvPr>
          <p:cNvSpPr>
            <a:spLocks noGrp="1"/>
          </p:cNvSpPr>
          <p:nvPr>
            <p:ph type="title"/>
          </p:nvPr>
        </p:nvSpPr>
        <p:spPr>
          <a:xfrm>
            <a:off x="1066800" y="5252936"/>
            <a:ext cx="10058400" cy="1028715"/>
          </a:xfrm>
        </p:spPr>
        <p:txBody>
          <a:bodyPr anchor="ctr">
            <a:normAutofit/>
          </a:bodyPr>
          <a:lstStyle/>
          <a:p>
            <a:pPr algn="ctr"/>
            <a:r>
              <a:rPr lang="en-US">
                <a:solidFill>
                  <a:srgbClr val="FFFFFF"/>
                </a:solidFill>
              </a:rPr>
              <a:t>Having Hard Talks</a:t>
            </a:r>
          </a:p>
        </p:txBody>
      </p:sp>
      <p:sp>
        <p:nvSpPr>
          <p:cNvPr id="3" name="Content Placeholder 2">
            <a:extLst>
              <a:ext uri="{FF2B5EF4-FFF2-40B4-BE49-F238E27FC236}">
                <a16:creationId xmlns:a16="http://schemas.microsoft.com/office/drawing/2014/main" id="{67905B53-6F5A-8E46-A528-219E54DFA4D7}"/>
              </a:ext>
            </a:extLst>
          </p:cNvPr>
          <p:cNvSpPr>
            <a:spLocks noGrp="1"/>
          </p:cNvSpPr>
          <p:nvPr>
            <p:ph idx="1"/>
          </p:nvPr>
        </p:nvSpPr>
        <p:spPr>
          <a:xfrm>
            <a:off x="1097280" y="939528"/>
            <a:ext cx="10027920" cy="3471467"/>
          </a:xfrm>
        </p:spPr>
        <p:txBody>
          <a:bodyPr>
            <a:noAutofit/>
          </a:bodyPr>
          <a:lstStyle/>
          <a:p>
            <a:r>
              <a:rPr lang="en-US" sz="2400" dirty="0"/>
              <a:t>How ought we assess to be responsive to minority students? </a:t>
            </a:r>
          </a:p>
          <a:p>
            <a:r>
              <a:rPr lang="en-US" sz="2400" dirty="0"/>
              <a:t>How do we think about our responsibility for minority student outcomes?</a:t>
            </a:r>
          </a:p>
          <a:p>
            <a:r>
              <a:rPr lang="en-US" sz="2400" dirty="0"/>
              <a:t>How do we think about equity?</a:t>
            </a:r>
          </a:p>
          <a:p>
            <a:r>
              <a:rPr lang="en-US" sz="2400" dirty="0"/>
              <a:t>How do we know who benefits from the initiatives, innovations, and programs that we are so proud of?</a:t>
            </a:r>
          </a:p>
          <a:p>
            <a:r>
              <a:rPr lang="en-US" sz="2400" dirty="0"/>
              <a:t>How do the assumptions we make about our students disadvantage them?</a:t>
            </a:r>
          </a:p>
          <a:p>
            <a:r>
              <a:rPr lang="en-US" sz="2400" dirty="0"/>
              <a:t>How do best practices take race and equity into account?</a:t>
            </a:r>
          </a:p>
          <a:p>
            <a:r>
              <a:rPr lang="en-US" sz="2400" dirty="0"/>
              <a:t>						~Bensimon, 2012</a:t>
            </a:r>
          </a:p>
        </p:txBody>
      </p:sp>
      <p:sp>
        <p:nvSpPr>
          <p:cNvPr id="26" name="Rectangle 2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294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E7FD-070D-A941-AC62-920BA878BC21}"/>
              </a:ext>
            </a:extLst>
          </p:cNvPr>
          <p:cNvSpPr>
            <a:spLocks noGrp="1"/>
          </p:cNvSpPr>
          <p:nvPr>
            <p:ph type="title"/>
          </p:nvPr>
        </p:nvSpPr>
        <p:spPr/>
        <p:txBody>
          <a:bodyPr anchor="ctr">
            <a:normAutofit/>
          </a:bodyPr>
          <a:lstStyle/>
          <a:p>
            <a:r>
              <a:rPr lang="en-US" dirty="0">
                <a:solidFill>
                  <a:schemeClr val="tx1"/>
                </a:solidFill>
              </a:rPr>
              <a:t>Foundational Assumptions </a:t>
            </a:r>
          </a:p>
        </p:txBody>
      </p:sp>
      <p:graphicFrame>
        <p:nvGraphicFramePr>
          <p:cNvPr id="5" name="Content Placeholder 2">
            <a:extLst>
              <a:ext uri="{FF2B5EF4-FFF2-40B4-BE49-F238E27FC236}">
                <a16:creationId xmlns:a16="http://schemas.microsoft.com/office/drawing/2014/main" id="{B21B210A-8CB4-4DA4-A43A-7EA3C348720F}"/>
              </a:ext>
            </a:extLst>
          </p:cNvPr>
          <p:cNvGraphicFramePr>
            <a:graphicFrameLocks noGrp="1"/>
          </p:cNvGraphicFramePr>
          <p:nvPr>
            <p:ph idx="1"/>
          </p:nvPr>
        </p:nvGraphicFramePr>
        <p:xfrm>
          <a:off x="1096433" y="1845733"/>
          <a:ext cx="10058400" cy="4023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25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7"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sp>
        <p:nvSpPr>
          <p:cNvPr id="2" name="Title 1">
            <a:extLst>
              <a:ext uri="{FF2B5EF4-FFF2-40B4-BE49-F238E27FC236}">
                <a16:creationId xmlns:a16="http://schemas.microsoft.com/office/drawing/2014/main" id="{7856FCD7-A9A3-7B4E-A654-056EAE91F3B9}"/>
              </a:ext>
            </a:extLst>
          </p:cNvPr>
          <p:cNvSpPr>
            <a:spLocks noGrp="1"/>
          </p:cNvSpPr>
          <p:nvPr>
            <p:ph type="title"/>
          </p:nvPr>
        </p:nvSpPr>
        <p:spPr>
          <a:xfrm>
            <a:off x="634000" y="4550228"/>
            <a:ext cx="10909073" cy="1057656"/>
          </a:xfrm>
        </p:spPr>
        <p:txBody>
          <a:bodyPr vert="horz" lIns="121920" tIns="60960" rIns="121920" bIns="60960" rtlCol="0" anchor="b">
            <a:normAutofit/>
          </a:bodyPr>
          <a:lstStyle/>
          <a:p>
            <a:pPr defTabSz="1219170"/>
            <a:r>
              <a:rPr lang="en-US" sz="6000" spc="-67">
                <a:solidFill>
                  <a:schemeClr val="tx1">
                    <a:lumMod val="85000"/>
                    <a:lumOff val="15000"/>
                  </a:schemeClr>
                </a:solidFill>
              </a:rPr>
              <a:t>Interacting with Data</a:t>
            </a:r>
          </a:p>
        </p:txBody>
      </p:sp>
      <p:pic>
        <p:nvPicPr>
          <p:cNvPr id="4" name="Content Placeholder 3">
            <a:extLst>
              <a:ext uri="{FF2B5EF4-FFF2-40B4-BE49-F238E27FC236}">
                <a16:creationId xmlns:a16="http://schemas.microsoft.com/office/drawing/2014/main" id="{284B1092-3386-A64E-9D59-28AD2047459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1363165" y="640080"/>
            <a:ext cx="1857368" cy="3602736"/>
          </a:xfrm>
          <a:prstGeom prst="rect">
            <a:avLst/>
          </a:prstGeom>
        </p:spPr>
      </p:pic>
      <p:sp>
        <p:nvSpPr>
          <p:cNvPr id="19" name="Rectangle 1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2"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pic>
        <p:nvPicPr>
          <p:cNvPr id="6" name="Picture 5">
            <a:extLst>
              <a:ext uri="{FF2B5EF4-FFF2-40B4-BE49-F238E27FC236}">
                <a16:creationId xmlns:a16="http://schemas.microsoft.com/office/drawing/2014/main" id="{AA8EE8ED-5447-3F42-8615-95A8E415E133}"/>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4432872" y="1107792"/>
            <a:ext cx="3312784" cy="2667312"/>
          </a:xfrm>
          <a:prstGeom prst="rect">
            <a:avLst/>
          </a:prstGeom>
        </p:spPr>
      </p:pic>
      <p:sp>
        <p:nvSpPr>
          <p:cNvPr id="21" name="Rectangle 2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8"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pic>
        <p:nvPicPr>
          <p:cNvPr id="5" name="Picture 4">
            <a:extLst>
              <a:ext uri="{FF2B5EF4-FFF2-40B4-BE49-F238E27FC236}">
                <a16:creationId xmlns:a16="http://schemas.microsoft.com/office/drawing/2014/main" id="{33EFB5DE-8C6B-7847-BAFC-4D79DA87E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0288" y="1059218"/>
            <a:ext cx="3312784" cy="2764460"/>
          </a:xfrm>
          <a:prstGeom prst="rect">
            <a:avLst/>
          </a:prstGeom>
        </p:spPr>
      </p:pic>
      <p:cxnSp>
        <p:nvCxnSpPr>
          <p:cNvPr id="23" name="Straight Connector 2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5" y="5618769"/>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7"/>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61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sp>
        <p:nvSpPr>
          <p:cNvPr id="23" name="Rectangle 22">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panose="020F0502020204030204"/>
              <a:sym typeface="Arial"/>
            </a:endParaRPr>
          </a:p>
        </p:txBody>
      </p:sp>
      <p:sp>
        <p:nvSpPr>
          <p:cNvPr id="2" name="Title 1">
            <a:extLst>
              <a:ext uri="{FF2B5EF4-FFF2-40B4-BE49-F238E27FC236}">
                <a16:creationId xmlns:a16="http://schemas.microsoft.com/office/drawing/2014/main" id="{ADB16E84-A658-C144-B23B-E9BCBBEFBBE2}"/>
              </a:ext>
            </a:extLst>
          </p:cNvPr>
          <p:cNvSpPr>
            <a:spLocks noGrp="1"/>
          </p:cNvSpPr>
          <p:nvPr>
            <p:ph type="title"/>
          </p:nvPr>
        </p:nvSpPr>
        <p:spPr>
          <a:xfrm>
            <a:off x="965029" y="963997"/>
            <a:ext cx="3254691" cy="4938361"/>
          </a:xfrm>
        </p:spPr>
        <p:txBody>
          <a:bodyPr anchor="ctr">
            <a:normAutofit/>
          </a:bodyPr>
          <a:lstStyle/>
          <a:p>
            <a:pPr algn="r"/>
            <a:r>
              <a:rPr lang="en-US" sz="4400"/>
              <a:t>Definition</a:t>
            </a:r>
          </a:p>
        </p:txBody>
      </p:sp>
      <p:cxnSp>
        <p:nvCxnSpPr>
          <p:cNvPr id="25" name="Straight Connector 24">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E5E4C0-5CC8-234F-87DA-F0AB93004691}"/>
              </a:ext>
            </a:extLst>
          </p:cNvPr>
          <p:cNvSpPr>
            <a:spLocks noGrp="1"/>
          </p:cNvSpPr>
          <p:nvPr>
            <p:ph idx="1"/>
          </p:nvPr>
        </p:nvSpPr>
        <p:spPr>
          <a:xfrm>
            <a:off x="5134882" y="963507"/>
            <a:ext cx="6135097" cy="4938851"/>
          </a:xfrm>
        </p:spPr>
        <p:txBody>
          <a:bodyPr anchor="ctr">
            <a:normAutofit/>
          </a:bodyPr>
          <a:lstStyle/>
          <a:p>
            <a:r>
              <a:rPr lang="en-US" sz="1867"/>
              <a:t>“Stereotypes, omissions, and distortions all contribute to the development of prejudice. </a:t>
            </a:r>
            <a:r>
              <a:rPr lang="en-US" sz="1867" i="1"/>
              <a:t>Prejudice</a:t>
            </a:r>
            <a:r>
              <a:rPr lang="en-US" sz="1867"/>
              <a:t> is a preconceived judgment or opinion, usually based on limited information. I assume that we all have prejudices, not because we want them, but simply because we are so continually exposed to misinformation about others.” (Tatum, 1997, p. 5)</a:t>
            </a:r>
          </a:p>
          <a:p>
            <a:endParaRPr lang="en-US" sz="1867"/>
          </a:p>
        </p:txBody>
      </p:sp>
    </p:spTree>
    <p:extLst>
      <p:ext uri="{BB962C8B-B14F-4D97-AF65-F5344CB8AC3E}">
        <p14:creationId xmlns:p14="http://schemas.microsoft.com/office/powerpoint/2010/main" val="98868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447A4-E2E9-1449-8A87-02538C533999}"/>
              </a:ext>
            </a:extLst>
          </p:cNvPr>
          <p:cNvSpPr>
            <a:spLocks noGrp="1"/>
          </p:cNvSpPr>
          <p:nvPr>
            <p:ph type="title"/>
          </p:nvPr>
        </p:nvSpPr>
        <p:spPr>
          <a:xfrm>
            <a:off x="5181601" y="634946"/>
            <a:ext cx="6368142" cy="1450757"/>
          </a:xfrm>
        </p:spPr>
        <p:txBody>
          <a:bodyPr>
            <a:normAutofit/>
          </a:bodyPr>
          <a:lstStyle/>
          <a:p>
            <a:r>
              <a:rPr lang="en-US"/>
              <a:t>Share</a:t>
            </a:r>
          </a:p>
        </p:txBody>
      </p:sp>
      <p:pic>
        <p:nvPicPr>
          <p:cNvPr id="14" name="Picture 13">
            <a:extLst>
              <a:ext uri="{FF2B5EF4-FFF2-40B4-BE49-F238E27FC236}">
                <a16:creationId xmlns:a16="http://schemas.microsoft.com/office/drawing/2014/main" id="{C9C29BAF-6BE6-49ED-A46B-867E78315D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128"/>
            <a:ext cx="4654276"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153825-E75F-FB46-9DA6-9F2CCAA326DE}"/>
              </a:ext>
            </a:extLst>
          </p:cNvPr>
          <p:cNvSpPr>
            <a:spLocks noGrp="1"/>
          </p:cNvSpPr>
          <p:nvPr>
            <p:ph idx="1"/>
          </p:nvPr>
        </p:nvSpPr>
        <p:spPr>
          <a:xfrm>
            <a:off x="5181601" y="2198914"/>
            <a:ext cx="6368142" cy="3670180"/>
          </a:xfrm>
        </p:spPr>
        <p:txBody>
          <a:bodyPr>
            <a:normAutofit/>
          </a:bodyPr>
          <a:lstStyle/>
          <a:p>
            <a:r>
              <a:rPr lang="en-US" dirty="0"/>
              <a:t>What other ways might we re-think policies and practice to advance equity issues? </a:t>
            </a:r>
          </a:p>
        </p:txBody>
      </p:sp>
    </p:spTree>
    <p:extLst>
      <p:ext uri="{BB962C8B-B14F-4D97-AF65-F5344CB8AC3E}">
        <p14:creationId xmlns:p14="http://schemas.microsoft.com/office/powerpoint/2010/main" val="142325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B160B-5059-F244-8258-9CF2F16B89DC}"/>
              </a:ext>
            </a:extLst>
          </p:cNvPr>
          <p:cNvSpPr>
            <a:spLocks noGrp="1"/>
          </p:cNvSpPr>
          <p:nvPr>
            <p:ph type="title"/>
          </p:nvPr>
        </p:nvSpPr>
        <p:spPr>
          <a:xfrm>
            <a:off x="4974771" y="634946"/>
            <a:ext cx="6574972" cy="1450757"/>
          </a:xfrm>
        </p:spPr>
        <p:txBody>
          <a:bodyPr>
            <a:normAutofit/>
          </a:bodyPr>
          <a:lstStyle/>
          <a:p>
            <a:r>
              <a:rPr lang="en-US" dirty="0"/>
              <a:t>COVID-19 Considerations</a:t>
            </a:r>
          </a:p>
        </p:txBody>
      </p:sp>
      <p:pic>
        <p:nvPicPr>
          <p:cNvPr id="2050" name="Picture 2">
            <a:extLst>
              <a:ext uri="{FF2B5EF4-FFF2-40B4-BE49-F238E27FC236}">
                <a16:creationId xmlns:a16="http://schemas.microsoft.com/office/drawing/2014/main" id="{DBD926AC-2FDD-5040-97B5-D51273B7C79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2D30B6-DAA6-BC4F-A3CE-8031ED79461C}"/>
              </a:ext>
            </a:extLst>
          </p:cNvPr>
          <p:cNvSpPr>
            <a:spLocks noGrp="1"/>
          </p:cNvSpPr>
          <p:nvPr>
            <p:ph idx="1"/>
          </p:nvPr>
        </p:nvSpPr>
        <p:spPr>
          <a:xfrm>
            <a:off x="4974769" y="2198914"/>
            <a:ext cx="6574973" cy="3670180"/>
          </a:xfrm>
        </p:spPr>
        <p:txBody>
          <a:bodyPr>
            <a:normAutofit/>
          </a:bodyPr>
          <a:lstStyle/>
          <a:p>
            <a:r>
              <a:rPr lang="en-US" dirty="0"/>
              <a:t>Pass/Fail</a:t>
            </a:r>
          </a:p>
          <a:p>
            <a:r>
              <a:rPr lang="en-US" dirty="0"/>
              <a:t>Cameras on</a:t>
            </a:r>
          </a:p>
          <a:p>
            <a:r>
              <a:rPr lang="en-US" dirty="0"/>
              <a:t>Cheating/Proctoring software </a:t>
            </a:r>
          </a:p>
          <a:p>
            <a:r>
              <a:rPr lang="en-US" dirty="0"/>
              <a:t>Access and technology </a:t>
            </a:r>
          </a:p>
          <a:p>
            <a:r>
              <a:rPr lang="en-US" dirty="0"/>
              <a:t>Others?</a:t>
            </a:r>
          </a:p>
        </p:txBody>
      </p:sp>
      <p:sp>
        <p:nvSpPr>
          <p:cNvPr id="75" name="Rectangle 7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733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E8FC5-5BCA-7A43-B332-5E36693DCADB}"/>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defTabSz="914400"/>
            <a:r>
              <a:rPr lang="en-US" sz="8000" spc="-50" dirty="0">
                <a:solidFill>
                  <a:schemeClr val="tx1">
                    <a:lumMod val="85000"/>
                    <a:lumOff val="15000"/>
                  </a:schemeClr>
                </a:solidFill>
              </a:rPr>
              <a:t>Resources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537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05E88971-CA28-AF4B-AF59-8B3C454C9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734" y="905933"/>
            <a:ext cx="7578535" cy="5039728"/>
          </a:xfrm>
          <a:prstGeom prst="rect">
            <a:avLst/>
          </a:prstGeom>
        </p:spPr>
      </p:pic>
      <p:sp>
        <p:nvSpPr>
          <p:cNvPr id="3" name="Content Placeholder 2"/>
          <p:cNvSpPr>
            <a:spLocks noGrp="1"/>
          </p:cNvSpPr>
          <p:nvPr>
            <p:ph idx="4294967295"/>
          </p:nvPr>
        </p:nvSpPr>
        <p:spPr>
          <a:xfrm>
            <a:off x="2133600" y="1846263"/>
            <a:ext cx="10058400" cy="4022725"/>
          </a:xfrm>
        </p:spPr>
        <p:txBody>
          <a:bodyPr/>
          <a:lstStyle/>
          <a:p>
            <a:endParaRPr lang="en-US" dirty="0"/>
          </a:p>
          <a:p>
            <a:endParaRPr lang="en-US" dirty="0"/>
          </a:p>
        </p:txBody>
      </p:sp>
    </p:spTree>
    <p:extLst>
      <p:ext uri="{BB962C8B-B14F-4D97-AF65-F5344CB8AC3E}">
        <p14:creationId xmlns:p14="http://schemas.microsoft.com/office/powerpoint/2010/main" val="194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and Assessment</a:t>
            </a:r>
          </a:p>
        </p:txBody>
      </p:sp>
      <p:sp>
        <p:nvSpPr>
          <p:cNvPr id="3" name="Content Placeholder 2"/>
          <p:cNvSpPr>
            <a:spLocks noGrp="1"/>
          </p:cNvSpPr>
          <p:nvPr>
            <p:ph sz="half" idx="2"/>
          </p:nvPr>
        </p:nvSpPr>
        <p:spPr>
          <a:xfrm>
            <a:off x="1362325" y="2214193"/>
            <a:ext cx="3703320" cy="3286760"/>
          </a:xfrm>
        </p:spPr>
        <p:txBody>
          <a:bodyPr>
            <a:normAutofit/>
          </a:bodyPr>
          <a:lstStyle/>
          <a:p>
            <a:pPr marL="0" indent="0">
              <a:buNone/>
            </a:pPr>
            <a:endParaRPr lang="en-US" sz="2700" dirty="0"/>
          </a:p>
          <a:p>
            <a:pPr marL="0" indent="0" algn="ctr">
              <a:buNone/>
            </a:pPr>
            <a:r>
              <a:rPr lang="en-US" sz="3200" dirty="0"/>
              <a:t>Assessment is not something we do to students it is something we do with students. </a:t>
            </a:r>
          </a:p>
          <a:p>
            <a:endParaRPr lang="en-US" dirty="0"/>
          </a:p>
          <a:p>
            <a:endParaRPr lang="en-US" dirty="0"/>
          </a:p>
        </p:txBody>
      </p:sp>
      <p:sp>
        <p:nvSpPr>
          <p:cNvPr id="7" name="Text Placeholder 6">
            <a:extLst>
              <a:ext uri="{FF2B5EF4-FFF2-40B4-BE49-F238E27FC236}">
                <a16:creationId xmlns:a16="http://schemas.microsoft.com/office/drawing/2014/main" id="{F793E18B-49C4-4C00-ADDA-4A712D802BA0}"/>
              </a:ext>
            </a:extLst>
          </p:cNvPr>
          <p:cNvSpPr>
            <a:spLocks noGrp="1"/>
          </p:cNvSpPr>
          <p:nvPr>
            <p:ph type="body" sz="quarter" idx="3"/>
          </p:nvPr>
        </p:nvSpPr>
        <p:spPr/>
        <p:txBody>
          <a:bodyPr/>
          <a:lstStyle/>
          <a:p>
            <a:r>
              <a:rPr lang="en-US" dirty="0"/>
              <a:t>Student Roles</a:t>
            </a:r>
          </a:p>
        </p:txBody>
      </p:sp>
      <p:sp>
        <p:nvSpPr>
          <p:cNvPr id="8" name="Content Placeholder 7">
            <a:extLst>
              <a:ext uri="{FF2B5EF4-FFF2-40B4-BE49-F238E27FC236}">
                <a16:creationId xmlns:a16="http://schemas.microsoft.com/office/drawing/2014/main" id="{645637A7-6AB4-40D7-80CC-EAECE75A958A}"/>
              </a:ext>
            </a:extLst>
          </p:cNvPr>
          <p:cNvSpPr>
            <a:spLocks noGrp="1"/>
          </p:cNvSpPr>
          <p:nvPr>
            <p:ph sz="quarter" idx="4"/>
          </p:nvPr>
        </p:nvSpPr>
        <p:spPr/>
        <p:txBody>
          <a:bodyPr/>
          <a:lstStyle/>
          <a:p>
            <a:r>
              <a:rPr lang="en-US" dirty="0"/>
              <a:t>As a researcher</a:t>
            </a:r>
          </a:p>
          <a:p>
            <a:r>
              <a:rPr lang="en-US" dirty="0"/>
              <a:t>Think aloud on assignment intent</a:t>
            </a:r>
          </a:p>
          <a:p>
            <a:r>
              <a:rPr lang="en-US" dirty="0"/>
              <a:t>Co-create rubric</a:t>
            </a:r>
          </a:p>
          <a:p>
            <a:r>
              <a:rPr lang="en-US" dirty="0"/>
              <a:t>Design assignment</a:t>
            </a:r>
          </a:p>
          <a:p>
            <a:r>
              <a:rPr lang="en-US" dirty="0"/>
              <a:t>Write a letter to an incoming student on what they wished they knew or someone had told them</a:t>
            </a:r>
          </a:p>
          <a:p>
            <a:r>
              <a:rPr lang="en-US" dirty="0"/>
              <a:t>Validate that their learning matters</a:t>
            </a:r>
          </a:p>
          <a:p>
            <a:endParaRPr lang="en-US" dirty="0"/>
          </a:p>
        </p:txBody>
      </p:sp>
    </p:spTree>
    <p:extLst>
      <p:ext uri="{BB962C8B-B14F-4D97-AF65-F5344CB8AC3E}">
        <p14:creationId xmlns:p14="http://schemas.microsoft.com/office/powerpoint/2010/main" val="4030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C574-0A0A-4DA1-A473-E16230477C0C}"/>
              </a:ext>
            </a:extLst>
          </p:cNvPr>
          <p:cNvSpPr>
            <a:spLocks noGrp="1"/>
          </p:cNvSpPr>
          <p:nvPr>
            <p:ph type="title"/>
          </p:nvPr>
        </p:nvSpPr>
        <p:spPr/>
        <p:txBody>
          <a:bodyPr/>
          <a:lstStyle/>
          <a:p>
            <a:r>
              <a:rPr lang="en-US" dirty="0"/>
              <a:t>Student Involvement</a:t>
            </a:r>
          </a:p>
        </p:txBody>
      </p:sp>
      <p:sp>
        <p:nvSpPr>
          <p:cNvPr id="3" name="Text Placeholder 2">
            <a:extLst>
              <a:ext uri="{FF2B5EF4-FFF2-40B4-BE49-F238E27FC236}">
                <a16:creationId xmlns:a16="http://schemas.microsoft.com/office/drawing/2014/main" id="{59340128-452F-4753-B865-1D19E4E0DE7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B7B22D81-2796-4528-83ED-8F68FD3F54AD}"/>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145D521F-958B-4859-AECC-D52C4A655A7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A692832-BF18-4F5D-AB57-17E7C6CAF18D}"/>
              </a:ext>
            </a:extLst>
          </p:cNvPr>
          <p:cNvSpPr>
            <a:spLocks noGrp="1"/>
          </p:cNvSpPr>
          <p:nvPr>
            <p:ph sz="quarter" idx="4"/>
          </p:nvPr>
        </p:nvSpPr>
        <p:spPr/>
        <p:txBody>
          <a:bodyPr/>
          <a:lstStyle/>
          <a:p>
            <a:endParaRPr lang="en-US"/>
          </a:p>
        </p:txBody>
      </p:sp>
      <p:graphicFrame>
        <p:nvGraphicFramePr>
          <p:cNvPr id="7" name="Object 6">
            <a:hlinkClick r:id="rId3"/>
            <a:extLst>
              <a:ext uri="{FF2B5EF4-FFF2-40B4-BE49-F238E27FC236}">
                <a16:creationId xmlns:a16="http://schemas.microsoft.com/office/drawing/2014/main" id="{1A233CB9-3157-44EC-B0FA-C2CE37EC110B}"/>
              </a:ext>
            </a:extLst>
          </p:cNvPr>
          <p:cNvGraphicFramePr>
            <a:graphicFrameLocks noChangeAspect="1"/>
          </p:cNvGraphicFramePr>
          <p:nvPr>
            <p:extLst>
              <p:ext uri="{D42A27DB-BD31-4B8C-83A1-F6EECF244321}">
                <p14:modId xmlns:p14="http://schemas.microsoft.com/office/powerpoint/2010/main" val="4118278471"/>
              </p:ext>
            </p:extLst>
          </p:nvPr>
        </p:nvGraphicFramePr>
        <p:xfrm>
          <a:off x="1536545" y="1796681"/>
          <a:ext cx="3140075" cy="4064000"/>
        </p:xfrm>
        <a:graphic>
          <a:graphicData uri="http://schemas.openxmlformats.org/presentationml/2006/ole">
            <mc:AlternateContent xmlns:mc="http://schemas.openxmlformats.org/markup-compatibility/2006">
              <mc:Choice xmlns:v="urn:schemas-microsoft-com:vml" Requires="v">
                <p:oleObj spid="_x0000_s1074" name="Acrobat Document" r:id="rId4" imgW="5829210" imgH="7543561" progId="Acrobat.Document.DC">
                  <p:embed/>
                </p:oleObj>
              </mc:Choice>
              <mc:Fallback>
                <p:oleObj name="Acrobat Document" r:id="rId4" imgW="5829210" imgH="7543561" progId="Acrobat.Document.DC">
                  <p:embed/>
                  <p:pic>
                    <p:nvPicPr>
                      <p:cNvPr id="7" name="Object 6">
                        <a:extLst>
                          <a:ext uri="{FF2B5EF4-FFF2-40B4-BE49-F238E27FC236}">
                            <a16:creationId xmlns:a16="http://schemas.microsoft.com/office/drawing/2014/main" id="{1A233CB9-3157-44EC-B0FA-C2CE37EC110B}"/>
                          </a:ext>
                        </a:extLst>
                      </p:cNvPr>
                      <p:cNvPicPr/>
                      <p:nvPr/>
                    </p:nvPicPr>
                    <p:blipFill>
                      <a:blip r:embed="rId5"/>
                      <a:stretch>
                        <a:fillRect/>
                      </a:stretch>
                    </p:blipFill>
                    <p:spPr>
                      <a:xfrm>
                        <a:off x="1536545" y="1796681"/>
                        <a:ext cx="3140075" cy="4064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F037198-6910-4620-B8C0-3AC4F67272D0}"/>
              </a:ext>
            </a:extLst>
          </p:cNvPr>
          <p:cNvGraphicFramePr>
            <a:graphicFrameLocks noChangeAspect="1"/>
          </p:cNvGraphicFramePr>
          <p:nvPr/>
        </p:nvGraphicFramePr>
        <p:xfrm>
          <a:off x="4519593" y="1781691"/>
          <a:ext cx="3140075" cy="4064000"/>
        </p:xfrm>
        <a:graphic>
          <a:graphicData uri="http://schemas.openxmlformats.org/presentationml/2006/ole">
            <mc:AlternateContent xmlns:mc="http://schemas.openxmlformats.org/markup-compatibility/2006">
              <mc:Choice xmlns:v="urn:schemas-microsoft-com:vml" Requires="v">
                <p:oleObj spid="_x0000_s1075" name="Acrobat Document" r:id="rId6" imgW="5829210" imgH="7543561" progId="Acrobat.Document.DC">
                  <p:embed/>
                </p:oleObj>
              </mc:Choice>
              <mc:Fallback>
                <p:oleObj name="Acrobat Document" r:id="rId6" imgW="5829210" imgH="7543561" progId="Acrobat.Document.DC">
                  <p:embed/>
                  <p:pic>
                    <p:nvPicPr>
                      <p:cNvPr id="8" name="Object 7">
                        <a:extLst>
                          <a:ext uri="{FF2B5EF4-FFF2-40B4-BE49-F238E27FC236}">
                            <a16:creationId xmlns:a16="http://schemas.microsoft.com/office/drawing/2014/main" id="{8F037198-6910-4620-B8C0-3AC4F67272D0}"/>
                          </a:ext>
                        </a:extLst>
                      </p:cNvPr>
                      <p:cNvPicPr/>
                      <p:nvPr/>
                    </p:nvPicPr>
                    <p:blipFill>
                      <a:blip r:embed="rId7"/>
                      <a:stretch>
                        <a:fillRect/>
                      </a:stretch>
                    </p:blipFill>
                    <p:spPr>
                      <a:xfrm>
                        <a:off x="4519593" y="1781691"/>
                        <a:ext cx="3140075" cy="4064000"/>
                      </a:xfrm>
                      <a:prstGeom prst="rect">
                        <a:avLst/>
                      </a:prstGeom>
                    </p:spPr>
                  </p:pic>
                </p:oleObj>
              </mc:Fallback>
            </mc:AlternateContent>
          </a:graphicData>
        </a:graphic>
      </p:graphicFrame>
      <p:graphicFrame>
        <p:nvGraphicFramePr>
          <p:cNvPr id="9" name="Object 8">
            <a:hlinkClick r:id="rId8"/>
            <a:extLst>
              <a:ext uri="{FF2B5EF4-FFF2-40B4-BE49-F238E27FC236}">
                <a16:creationId xmlns:a16="http://schemas.microsoft.com/office/drawing/2014/main" id="{0EB1DBB5-62CB-48E7-A312-C0B05B537490}"/>
              </a:ext>
            </a:extLst>
          </p:cNvPr>
          <p:cNvGraphicFramePr>
            <a:graphicFrameLocks noChangeAspect="1"/>
          </p:cNvGraphicFramePr>
          <p:nvPr>
            <p:extLst>
              <p:ext uri="{D42A27DB-BD31-4B8C-83A1-F6EECF244321}">
                <p14:modId xmlns:p14="http://schemas.microsoft.com/office/powerpoint/2010/main" val="1999404247"/>
              </p:ext>
            </p:extLst>
          </p:nvPr>
        </p:nvGraphicFramePr>
        <p:xfrm>
          <a:off x="7527925" y="1752351"/>
          <a:ext cx="3140075" cy="4064000"/>
        </p:xfrm>
        <a:graphic>
          <a:graphicData uri="http://schemas.openxmlformats.org/presentationml/2006/ole">
            <mc:AlternateContent xmlns:mc="http://schemas.openxmlformats.org/markup-compatibility/2006">
              <mc:Choice xmlns:v="urn:schemas-microsoft-com:vml" Requires="v">
                <p:oleObj spid="_x0000_s1076" name="Acrobat Document" r:id="rId9" imgW="5829210" imgH="7543561" progId="Acrobat.Document.DC">
                  <p:embed/>
                </p:oleObj>
              </mc:Choice>
              <mc:Fallback>
                <p:oleObj name="Acrobat Document" r:id="rId9" imgW="5829210" imgH="7543561" progId="Acrobat.Document.DC">
                  <p:embed/>
                  <p:pic>
                    <p:nvPicPr>
                      <p:cNvPr id="9" name="Object 8">
                        <a:extLst>
                          <a:ext uri="{FF2B5EF4-FFF2-40B4-BE49-F238E27FC236}">
                            <a16:creationId xmlns:a16="http://schemas.microsoft.com/office/drawing/2014/main" id="{0EB1DBB5-62CB-48E7-A312-C0B05B537490}"/>
                          </a:ext>
                        </a:extLst>
                      </p:cNvPr>
                      <p:cNvPicPr/>
                      <p:nvPr/>
                    </p:nvPicPr>
                    <p:blipFill>
                      <a:blip r:embed="rId10"/>
                      <a:stretch>
                        <a:fillRect/>
                      </a:stretch>
                    </p:blipFill>
                    <p:spPr>
                      <a:xfrm>
                        <a:off x="7527925" y="1752351"/>
                        <a:ext cx="3140075" cy="4064000"/>
                      </a:xfrm>
                      <a:prstGeom prst="rect">
                        <a:avLst/>
                      </a:prstGeom>
                    </p:spPr>
                  </p:pic>
                </p:oleObj>
              </mc:Fallback>
            </mc:AlternateContent>
          </a:graphicData>
        </a:graphic>
      </p:graphicFrame>
      <p:graphicFrame>
        <p:nvGraphicFramePr>
          <p:cNvPr id="10" name="Object 9">
            <a:hlinkClick r:id="rId11"/>
            <a:extLst>
              <a:ext uri="{FF2B5EF4-FFF2-40B4-BE49-F238E27FC236}">
                <a16:creationId xmlns:a16="http://schemas.microsoft.com/office/drawing/2014/main" id="{A484B3CD-B1DA-4B6C-876F-2242985C1FA1}"/>
              </a:ext>
            </a:extLst>
          </p:cNvPr>
          <p:cNvGraphicFramePr>
            <a:graphicFrameLocks noChangeAspect="1"/>
          </p:cNvGraphicFramePr>
          <p:nvPr>
            <p:extLst>
              <p:ext uri="{D42A27DB-BD31-4B8C-83A1-F6EECF244321}">
                <p14:modId xmlns:p14="http://schemas.microsoft.com/office/powerpoint/2010/main" val="1280159659"/>
              </p:ext>
            </p:extLst>
          </p:nvPr>
        </p:nvGraphicFramePr>
        <p:xfrm>
          <a:off x="4198622" y="630122"/>
          <a:ext cx="4325143" cy="5597759"/>
        </p:xfrm>
        <a:graphic>
          <a:graphicData uri="http://schemas.openxmlformats.org/presentationml/2006/ole">
            <mc:AlternateContent xmlns:mc="http://schemas.openxmlformats.org/markup-compatibility/2006">
              <mc:Choice xmlns:v="urn:schemas-microsoft-com:vml" Requires="v">
                <p:oleObj spid="_x0000_s1077" name="Acrobat Document" r:id="rId12" imgW="5829210" imgH="7543561" progId="Acrobat.Document.DC">
                  <p:embed/>
                </p:oleObj>
              </mc:Choice>
              <mc:Fallback>
                <p:oleObj name="Acrobat Document" r:id="rId12" imgW="5829210" imgH="7543561" progId="Acrobat.Document.DC">
                  <p:embed/>
                  <p:pic>
                    <p:nvPicPr>
                      <p:cNvPr id="10" name="Object 9">
                        <a:extLst>
                          <a:ext uri="{FF2B5EF4-FFF2-40B4-BE49-F238E27FC236}">
                            <a16:creationId xmlns:a16="http://schemas.microsoft.com/office/drawing/2014/main" id="{A484B3CD-B1DA-4B6C-876F-2242985C1FA1}"/>
                          </a:ext>
                        </a:extLst>
                      </p:cNvPr>
                      <p:cNvPicPr/>
                      <p:nvPr/>
                    </p:nvPicPr>
                    <p:blipFill>
                      <a:blip r:embed="rId13"/>
                      <a:stretch>
                        <a:fillRect/>
                      </a:stretch>
                    </p:blipFill>
                    <p:spPr>
                      <a:xfrm>
                        <a:off x="4198622" y="630122"/>
                        <a:ext cx="4325143" cy="5597759"/>
                      </a:xfrm>
                      <a:prstGeom prst="rect">
                        <a:avLst/>
                      </a:prstGeom>
                    </p:spPr>
                  </p:pic>
                </p:oleObj>
              </mc:Fallback>
            </mc:AlternateContent>
          </a:graphicData>
        </a:graphic>
      </p:graphicFrame>
    </p:spTree>
    <p:extLst>
      <p:ext uri="{BB962C8B-B14F-4D97-AF65-F5344CB8AC3E}">
        <p14:creationId xmlns:p14="http://schemas.microsoft.com/office/powerpoint/2010/main" val="20030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learningoutcomes.web.illinois.edu/wp-content/uploads/2019/05/OccPaper38cover-792x1024.png">
            <a:hlinkClick r:id="rId2"/>
            <a:extLst>
              <a:ext uri="{FF2B5EF4-FFF2-40B4-BE49-F238E27FC236}">
                <a16:creationId xmlns:a16="http://schemas.microsoft.com/office/drawing/2014/main" id="{8729DE3A-0F5A-4199-B65E-FFA8065B51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338651" y="643467"/>
            <a:ext cx="3901298" cy="50502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learningoutcomes.web.illinois.edu/wp-content/uploads/2018/03/OP-27-235x300.jpg">
            <a:hlinkClick r:id="rId4"/>
            <a:extLst>
              <a:ext uri="{FF2B5EF4-FFF2-40B4-BE49-F238E27FC236}">
                <a16:creationId xmlns:a16="http://schemas.microsoft.com/office/drawing/2014/main" id="{798961B7-2D17-4C80-99A6-46A1539BC5CC}"/>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924694" y="643467"/>
            <a:ext cx="3956009" cy="505022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024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621EDF8-B8E9-C243-8920-C798DEC12D32}"/>
              </a:ext>
            </a:extLst>
          </p:cNvPr>
          <p:cNvSpPr>
            <a:spLocks noGrp="1"/>
          </p:cNvSpPr>
          <p:nvPr>
            <p:ph idx="1"/>
          </p:nvPr>
        </p:nvSpPr>
        <p:spPr>
          <a:xfrm>
            <a:off x="492371" y="2653801"/>
            <a:ext cx="3084844" cy="3335519"/>
          </a:xfrm>
        </p:spPr>
        <p:txBody>
          <a:bodyPr>
            <a:normAutofit/>
          </a:bodyPr>
          <a:lstStyle/>
          <a:p>
            <a:pPr marL="152396" indent="0">
              <a:buNone/>
            </a:pPr>
            <a:r>
              <a:rPr lang="en-US" sz="1800" dirty="0">
                <a:solidFill>
                  <a:schemeClr val="bg1"/>
                </a:solidFill>
                <a:hlinkClick r:id="rId2">
                  <a:extLst>
                    <a:ext uri="{A12FA001-AC4F-418D-AE19-62706E023703}">
                      <ahyp:hlinkClr xmlns:ahyp="http://schemas.microsoft.com/office/drawing/2018/hyperlinkcolor" val="tx"/>
                    </a:ext>
                  </a:extLst>
                </a:hlinkClick>
              </a:rPr>
              <a:t>https://www.confederationcollege.ca/tlc/indigenous-learning-outcomes</a:t>
            </a:r>
            <a:endParaRPr lang="en-US" sz="1800" dirty="0">
              <a:solidFill>
                <a:schemeClr val="bg1"/>
              </a:solidFill>
            </a:endParaRPr>
          </a:p>
        </p:txBody>
      </p:sp>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screenshot of a cell phone&#10;&#10;Description automatically generated">
            <a:extLst>
              <a:ext uri="{FF2B5EF4-FFF2-40B4-BE49-F238E27FC236}">
                <a16:creationId xmlns:a16="http://schemas.microsoft.com/office/drawing/2014/main" id="{99C28607-2D3B-2E4E-8B68-C47FBE73F4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3"/>
          <a:stretch/>
        </p:blipFill>
        <p:spPr>
          <a:xfrm>
            <a:off x="4742016" y="640080"/>
            <a:ext cx="6798083" cy="5577840"/>
          </a:xfrm>
          <a:prstGeom prst="rect">
            <a:avLst/>
          </a:prstGeom>
        </p:spPr>
      </p:pic>
    </p:spTree>
    <p:extLst>
      <p:ext uri="{BB962C8B-B14F-4D97-AF65-F5344CB8AC3E}">
        <p14:creationId xmlns:p14="http://schemas.microsoft.com/office/powerpoint/2010/main" val="2443567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pic>
        <p:nvPicPr>
          <p:cNvPr id="5" name="Content Placeholder 4">
            <a:extLst>
              <a:ext uri="{FF2B5EF4-FFF2-40B4-BE49-F238E27FC236}">
                <a16:creationId xmlns:a16="http://schemas.microsoft.com/office/drawing/2014/main" id="{63C08206-717E-3640-BF50-564BBAA2F240}"/>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344963" y="643468"/>
            <a:ext cx="3888672" cy="5050225"/>
          </a:xfrm>
          <a:prstGeom prst="rect">
            <a:avLst/>
          </a:prstGeom>
        </p:spPr>
      </p:pic>
      <p:pic>
        <p:nvPicPr>
          <p:cNvPr id="7" name="Content Placeholder 4">
            <a:extLst>
              <a:ext uri="{FF2B5EF4-FFF2-40B4-BE49-F238E27FC236}">
                <a16:creationId xmlns:a16="http://schemas.microsoft.com/office/drawing/2014/main" id="{F1AC52BC-F596-AB4D-BC9B-FFAD9CEB8B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1547" y="643468"/>
            <a:ext cx="4002303" cy="5050225"/>
          </a:xfrm>
          <a:prstGeom prst="rect">
            <a:avLst/>
          </a:prstGeom>
        </p:spPr>
      </p:pic>
      <p:sp>
        <p:nvSpPr>
          <p:cNvPr id="14" name="Rectangle 13">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0" cy="65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5942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latin typeface="Calibri" panose="020F0502020204030204"/>
              <a:sym typeface="Arial"/>
            </a:endParaRPr>
          </a:p>
        </p:txBody>
      </p:sp>
      <p:pic>
        <p:nvPicPr>
          <p:cNvPr id="5" name="Content Placeholder 4" descr="A screenshot of a cell phone&#10;&#10;Description automatically generated">
            <a:extLst>
              <a:ext uri="{FF2B5EF4-FFF2-40B4-BE49-F238E27FC236}">
                <a16:creationId xmlns:a16="http://schemas.microsoft.com/office/drawing/2014/main" id="{94B5E1E2-D4BA-2A4E-BD47-1B56EC2BCD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9634" y="905932"/>
            <a:ext cx="6764737" cy="5039728"/>
          </a:xfrm>
          <a:prstGeom prst="rect">
            <a:avLst/>
          </a:prstGeom>
        </p:spPr>
      </p:pic>
    </p:spTree>
    <p:extLst>
      <p:ext uri="{BB962C8B-B14F-4D97-AF65-F5344CB8AC3E}">
        <p14:creationId xmlns:p14="http://schemas.microsoft.com/office/powerpoint/2010/main" val="129183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5EA44AB9-85CA-4D4D-9F06-5DE4FEEF82E2}"/>
              </a:ext>
            </a:extLst>
          </p:cNvPr>
          <p:cNvSpPr>
            <a:spLocks noGrp="1"/>
          </p:cNvSpPr>
          <p:nvPr>
            <p:ph type="title"/>
          </p:nvPr>
        </p:nvSpPr>
        <p:spPr>
          <a:xfrm>
            <a:off x="7859485" y="634946"/>
            <a:ext cx="3690257" cy="1450757"/>
          </a:xfrm>
        </p:spPr>
        <p:txBody>
          <a:bodyPr>
            <a:normAutofit/>
          </a:bodyPr>
          <a:lstStyle/>
          <a:p>
            <a:r>
              <a:rPr lang="en-US" sz="3333" dirty="0"/>
              <a:t>Student-Centered</a:t>
            </a:r>
          </a:p>
        </p:txBody>
      </p:sp>
      <p:pic>
        <p:nvPicPr>
          <p:cNvPr id="4" name="Picture 3" descr="Image result for we find ourselves in interesting times">
            <a:extLst>
              <a:ext uri="{FF2B5EF4-FFF2-40B4-BE49-F238E27FC236}">
                <a16:creationId xmlns:a16="http://schemas.microsoft.com/office/drawing/2014/main" id="{79073833-976E-5048-AD35-3BE0F549E8E5}"/>
              </a:ext>
            </a:extLst>
          </p:cNvPr>
          <p:cNvPicPr/>
          <p:nvPr/>
        </p:nvPicPr>
        <p:blipFill>
          <a:blip r:embed="rId2">
            <a:extLst>
              <a:ext uri="{28A0092B-C50C-407E-A947-70E740481C1C}">
                <a14:useLocalDpi xmlns:a14="http://schemas.microsoft.com/office/drawing/2010/main"/>
              </a:ext>
            </a:extLst>
          </a:blip>
          <a:stretch>
            <a:fillRect/>
          </a:stretch>
        </p:blipFill>
        <p:spPr bwMode="auto">
          <a:xfrm>
            <a:off x="634001" y="714747"/>
            <a:ext cx="6909801" cy="5165076"/>
          </a:xfrm>
          <a:prstGeom prst="rect">
            <a:avLst/>
          </a:prstGeom>
          <a:noFill/>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0F341C-DECB-5B44-A6E2-DF33810A99B7}"/>
              </a:ext>
            </a:extLst>
          </p:cNvPr>
          <p:cNvSpPr>
            <a:spLocks noGrp="1"/>
          </p:cNvSpPr>
          <p:nvPr>
            <p:ph idx="1"/>
          </p:nvPr>
        </p:nvSpPr>
        <p:spPr>
          <a:xfrm>
            <a:off x="7859486" y="2198915"/>
            <a:ext cx="3690257" cy="3670180"/>
          </a:xfrm>
        </p:spPr>
        <p:txBody>
          <a:bodyPr>
            <a:normAutofit/>
          </a:bodyPr>
          <a:lstStyle/>
          <a:p>
            <a:r>
              <a:rPr lang="en-US" dirty="0"/>
              <a:t>Share the learning outcomes and their relevancy </a:t>
            </a:r>
          </a:p>
          <a:p>
            <a:r>
              <a:rPr lang="en-US" dirty="0"/>
              <a:t>Actively engage in reflection and transference </a:t>
            </a:r>
          </a:p>
          <a:p>
            <a:r>
              <a:rPr lang="en-US" dirty="0"/>
              <a:t>Undergraduate research – a High-Impact Practice: </a:t>
            </a:r>
            <a:r>
              <a:rPr lang="en-US" dirty="0">
                <a:hlinkClick r:id="rId3"/>
              </a:rPr>
              <a:t>https://www.learningoutcomesassessment.org/wp-content/uploads/2020/03/AiP-Turos.pdf</a:t>
            </a:r>
            <a:r>
              <a:rPr lang="en-US" dirty="0"/>
              <a:t> </a:t>
            </a:r>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6334317"/>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92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122A-2D8D-1F4B-99EA-28F42422EAF4}"/>
              </a:ext>
            </a:extLst>
          </p:cNvPr>
          <p:cNvSpPr>
            <a:spLocks noGrp="1"/>
          </p:cNvSpPr>
          <p:nvPr>
            <p:ph type="title"/>
          </p:nvPr>
        </p:nvSpPr>
        <p:spPr/>
        <p:txBody>
          <a:bodyPr/>
          <a:lstStyle/>
          <a:p>
            <a:r>
              <a:rPr lang="en-US" dirty="0"/>
              <a:t>Spectrum of Student Involvement </a:t>
            </a:r>
          </a:p>
        </p:txBody>
      </p:sp>
      <p:cxnSp>
        <p:nvCxnSpPr>
          <p:cNvPr id="7" name="Straight Arrow Connector 6">
            <a:extLst>
              <a:ext uri="{FF2B5EF4-FFF2-40B4-BE49-F238E27FC236}">
                <a16:creationId xmlns:a16="http://schemas.microsoft.com/office/drawing/2014/main" id="{F16C4E5B-677F-7B43-BBEF-30FF2BCEF09C}"/>
              </a:ext>
            </a:extLst>
          </p:cNvPr>
          <p:cNvCxnSpPr/>
          <p:nvPr/>
        </p:nvCxnSpPr>
        <p:spPr>
          <a:xfrm>
            <a:off x="1097280" y="3857415"/>
            <a:ext cx="10058401" cy="0"/>
          </a:xfrm>
          <a:prstGeom prst="straightConnector1">
            <a:avLst/>
          </a:prstGeom>
          <a:ln w="139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90350D-78DE-5C4B-8CCC-C8575E77DD46}"/>
              </a:ext>
            </a:extLst>
          </p:cNvPr>
          <p:cNvSpPr txBox="1"/>
          <p:nvPr/>
        </p:nvSpPr>
        <p:spPr>
          <a:xfrm>
            <a:off x="366464" y="2271569"/>
            <a:ext cx="1828800" cy="954300"/>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Student as object of assessment</a:t>
            </a:r>
          </a:p>
        </p:txBody>
      </p:sp>
      <p:sp>
        <p:nvSpPr>
          <p:cNvPr id="10" name="TextBox 9">
            <a:extLst>
              <a:ext uri="{FF2B5EF4-FFF2-40B4-BE49-F238E27FC236}">
                <a16:creationId xmlns:a16="http://schemas.microsoft.com/office/drawing/2014/main" id="{F8794D3F-FCC4-334E-80CA-84714AE0A7B7}"/>
              </a:ext>
            </a:extLst>
          </p:cNvPr>
          <p:cNvSpPr txBox="1"/>
          <p:nvPr/>
        </p:nvSpPr>
        <p:spPr>
          <a:xfrm>
            <a:off x="1608083" y="4370813"/>
            <a:ext cx="1828800" cy="1528945"/>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Examine student differences through data disaggregation</a:t>
            </a:r>
          </a:p>
        </p:txBody>
      </p:sp>
      <p:sp>
        <p:nvSpPr>
          <p:cNvPr id="11" name="TextBox 10">
            <a:extLst>
              <a:ext uri="{FF2B5EF4-FFF2-40B4-BE49-F238E27FC236}">
                <a16:creationId xmlns:a16="http://schemas.microsoft.com/office/drawing/2014/main" id="{C2B15B98-7B0C-4942-80B5-6C226CFCE52D}"/>
              </a:ext>
            </a:extLst>
          </p:cNvPr>
          <p:cNvSpPr txBox="1"/>
          <p:nvPr/>
        </p:nvSpPr>
        <p:spPr>
          <a:xfrm>
            <a:off x="4267200" y="4370812"/>
            <a:ext cx="1828800" cy="666977"/>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Blame Student for Differences</a:t>
            </a:r>
          </a:p>
        </p:txBody>
      </p:sp>
      <p:sp>
        <p:nvSpPr>
          <p:cNvPr id="12" name="TextBox 11">
            <a:extLst>
              <a:ext uri="{FF2B5EF4-FFF2-40B4-BE49-F238E27FC236}">
                <a16:creationId xmlns:a16="http://schemas.microsoft.com/office/drawing/2014/main" id="{437C98B0-2EF0-F14F-B165-4DB1B3BE3F5A}"/>
              </a:ext>
            </a:extLst>
          </p:cNvPr>
          <p:cNvSpPr txBox="1"/>
          <p:nvPr/>
        </p:nvSpPr>
        <p:spPr>
          <a:xfrm>
            <a:off x="6362261" y="4356153"/>
            <a:ext cx="1828800" cy="954300"/>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Examine Organizational Structures</a:t>
            </a:r>
          </a:p>
        </p:txBody>
      </p:sp>
      <p:sp>
        <p:nvSpPr>
          <p:cNvPr id="13" name="TextBox 12">
            <a:extLst>
              <a:ext uri="{FF2B5EF4-FFF2-40B4-BE49-F238E27FC236}">
                <a16:creationId xmlns:a16="http://schemas.microsoft.com/office/drawing/2014/main" id="{FA15772F-31BE-8842-BD05-8C0DCD3769CF}"/>
              </a:ext>
            </a:extLst>
          </p:cNvPr>
          <p:cNvSpPr txBox="1"/>
          <p:nvPr/>
        </p:nvSpPr>
        <p:spPr>
          <a:xfrm>
            <a:off x="2970919" y="2250759"/>
            <a:ext cx="1828800" cy="954300"/>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Decide what to change for others</a:t>
            </a:r>
          </a:p>
        </p:txBody>
      </p:sp>
      <p:sp>
        <p:nvSpPr>
          <p:cNvPr id="14" name="TextBox 13">
            <a:extLst>
              <a:ext uri="{FF2B5EF4-FFF2-40B4-BE49-F238E27FC236}">
                <a16:creationId xmlns:a16="http://schemas.microsoft.com/office/drawing/2014/main" id="{09B550C7-418F-E148-B45B-C02D16A243A1}"/>
              </a:ext>
            </a:extLst>
          </p:cNvPr>
          <p:cNvSpPr txBox="1"/>
          <p:nvPr/>
        </p:nvSpPr>
        <p:spPr>
          <a:xfrm>
            <a:off x="5463099" y="2373792"/>
            <a:ext cx="2046013" cy="954300"/>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Student Representation on Committee</a:t>
            </a:r>
          </a:p>
        </p:txBody>
      </p:sp>
      <p:sp>
        <p:nvSpPr>
          <p:cNvPr id="15" name="TextBox 14">
            <a:extLst>
              <a:ext uri="{FF2B5EF4-FFF2-40B4-BE49-F238E27FC236}">
                <a16:creationId xmlns:a16="http://schemas.microsoft.com/office/drawing/2014/main" id="{63F2B0BF-4850-5F40-9A22-6EF69579D541}"/>
              </a:ext>
            </a:extLst>
          </p:cNvPr>
          <p:cNvSpPr txBox="1"/>
          <p:nvPr/>
        </p:nvSpPr>
        <p:spPr>
          <a:xfrm>
            <a:off x="7960796" y="2115462"/>
            <a:ext cx="1828800" cy="1528945"/>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Check in with students to see if they agree with final product</a:t>
            </a:r>
          </a:p>
        </p:txBody>
      </p:sp>
      <p:sp>
        <p:nvSpPr>
          <p:cNvPr id="16" name="TextBox 15">
            <a:extLst>
              <a:ext uri="{FF2B5EF4-FFF2-40B4-BE49-F238E27FC236}">
                <a16:creationId xmlns:a16="http://schemas.microsoft.com/office/drawing/2014/main" id="{0552B6A1-0A88-AE45-B798-B7F30BFDF864}"/>
              </a:ext>
            </a:extLst>
          </p:cNvPr>
          <p:cNvSpPr txBox="1"/>
          <p:nvPr/>
        </p:nvSpPr>
        <p:spPr>
          <a:xfrm>
            <a:off x="8383751" y="4522773"/>
            <a:ext cx="1828800" cy="954300"/>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Survey Students or Focus Groups</a:t>
            </a:r>
          </a:p>
        </p:txBody>
      </p:sp>
      <p:sp>
        <p:nvSpPr>
          <p:cNvPr id="17" name="TextBox 16">
            <a:extLst>
              <a:ext uri="{FF2B5EF4-FFF2-40B4-BE49-F238E27FC236}">
                <a16:creationId xmlns:a16="http://schemas.microsoft.com/office/drawing/2014/main" id="{DCB6904C-E654-E140-B44A-7AF8367EA6DE}"/>
              </a:ext>
            </a:extLst>
          </p:cNvPr>
          <p:cNvSpPr txBox="1"/>
          <p:nvPr/>
        </p:nvSpPr>
        <p:spPr>
          <a:xfrm>
            <a:off x="10363200" y="2166134"/>
            <a:ext cx="1828800" cy="1241622"/>
          </a:xfrm>
          <a:prstGeom prst="rect">
            <a:avLst/>
          </a:prstGeom>
          <a:noFill/>
          <a:ln>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Students lead on identifying issues and solutions </a:t>
            </a:r>
          </a:p>
        </p:txBody>
      </p:sp>
    </p:spTree>
    <p:extLst>
      <p:ext uri="{BB962C8B-B14F-4D97-AF65-F5344CB8AC3E}">
        <p14:creationId xmlns:p14="http://schemas.microsoft.com/office/powerpoint/2010/main" val="53932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ADC4-C1C4-4F51-AA37-3396F2D403D7}"/>
              </a:ext>
            </a:extLst>
          </p:cNvPr>
          <p:cNvSpPr>
            <a:spLocks noGrp="1"/>
          </p:cNvSpPr>
          <p:nvPr>
            <p:ph type="title"/>
          </p:nvPr>
        </p:nvSpPr>
        <p:spPr/>
        <p:txBody>
          <a:bodyPr/>
          <a:lstStyle/>
          <a:p>
            <a:r>
              <a:rPr lang="en-US" dirty="0"/>
              <a:t>What we hear about student involvement…</a:t>
            </a:r>
          </a:p>
        </p:txBody>
      </p:sp>
      <p:sp>
        <p:nvSpPr>
          <p:cNvPr id="3" name="Content Placeholder 2">
            <a:extLst>
              <a:ext uri="{FF2B5EF4-FFF2-40B4-BE49-F238E27FC236}">
                <a16:creationId xmlns:a16="http://schemas.microsoft.com/office/drawing/2014/main" id="{633BE92E-2D47-4E0C-A64D-BB63687253AC}"/>
              </a:ext>
            </a:extLst>
          </p:cNvPr>
          <p:cNvSpPr>
            <a:spLocks noGrp="1"/>
          </p:cNvSpPr>
          <p:nvPr>
            <p:ph idx="1"/>
          </p:nvPr>
        </p:nvSpPr>
        <p:spPr/>
        <p:txBody>
          <a:bodyPr/>
          <a:lstStyle/>
          <a:p>
            <a:pPr marL="457200" indent="-457200">
              <a:buFont typeface="+mj-lt"/>
              <a:buAutoNum type="arabicPeriod"/>
            </a:pPr>
            <a:r>
              <a:rPr lang="en-US" dirty="0"/>
              <a:t>What could students tell us that we don’t already know?</a:t>
            </a:r>
          </a:p>
          <a:p>
            <a:pPr marL="457200" indent="-457200">
              <a:buFont typeface="+mj-lt"/>
              <a:buAutoNum type="arabicPeriod"/>
            </a:pPr>
            <a:r>
              <a:rPr lang="en-US" dirty="0"/>
              <a:t>We already have a student on the committee.</a:t>
            </a:r>
          </a:p>
          <a:p>
            <a:pPr marL="457200" indent="-457200">
              <a:buFont typeface="+mj-lt"/>
              <a:buAutoNum type="arabicPeriod"/>
            </a:pPr>
            <a:r>
              <a:rPr lang="en-US" dirty="0"/>
              <a:t>We don’t have capacity or the time for such things.</a:t>
            </a:r>
          </a:p>
          <a:p>
            <a:pPr marL="457200" indent="-457200">
              <a:buFont typeface="+mj-lt"/>
              <a:buAutoNum type="arabicPeriod"/>
            </a:pPr>
            <a:r>
              <a:rPr lang="en-US" dirty="0"/>
              <a:t>Students barely engage in coursework, why would they engage in assessment?</a:t>
            </a:r>
          </a:p>
          <a:p>
            <a:pPr marL="457200" indent="-457200">
              <a:buFont typeface="+mj-lt"/>
              <a:buAutoNum type="arabicPeriod"/>
            </a:pPr>
            <a:r>
              <a:rPr lang="en-US" dirty="0"/>
              <a:t>Involving students in assessment delegitimizes, devalues, and invalidates the assessment process and data gathered.</a:t>
            </a:r>
          </a:p>
          <a:p>
            <a:pPr marL="457200" indent="-457200">
              <a:buFont typeface="+mj-lt"/>
              <a:buAutoNum type="arabicPeriod"/>
            </a:pPr>
            <a:r>
              <a:rPr lang="en-US" dirty="0"/>
              <a:t>Nobody cares about our students more than me, but, honestly, students don’t know what assessment is. They barely know what they want from their education. </a:t>
            </a:r>
            <a:r>
              <a:rPr lang="en-US" i="1" dirty="0"/>
              <a:t>We </a:t>
            </a:r>
            <a:r>
              <a:rPr lang="en-US" dirty="0"/>
              <a:t>know what is best for students.</a:t>
            </a:r>
          </a:p>
        </p:txBody>
      </p:sp>
    </p:spTree>
    <p:extLst>
      <p:ext uri="{BB962C8B-B14F-4D97-AF65-F5344CB8AC3E}">
        <p14:creationId xmlns:p14="http://schemas.microsoft.com/office/powerpoint/2010/main" val="232645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BE5C58-B95A-49D6-879C-A437C968439D}"/>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defTabSz="914400"/>
            <a:r>
              <a:rPr lang="en-US" sz="6000" spc="-50">
                <a:solidFill>
                  <a:schemeClr val="tx1">
                    <a:lumMod val="85000"/>
                    <a:lumOff val="15000"/>
                  </a:schemeClr>
                </a:solidFill>
              </a:rPr>
              <a:t>But students say…</a:t>
            </a:r>
          </a:p>
        </p:txBody>
      </p:sp>
      <p:pic>
        <p:nvPicPr>
          <p:cNvPr id="5" name="Picture 4">
            <a:extLst>
              <a:ext uri="{FF2B5EF4-FFF2-40B4-BE49-F238E27FC236}">
                <a16:creationId xmlns:a16="http://schemas.microsoft.com/office/drawing/2014/main" id="{24533306-A3F3-4718-97E7-9E90CE113B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458" y="1335806"/>
            <a:ext cx="3312784" cy="2211283"/>
          </a:xfrm>
          <a:prstGeom prst="rect">
            <a:avLst/>
          </a:prstGeom>
        </p:spPr>
      </p:pic>
      <p:sp>
        <p:nvSpPr>
          <p:cNvPr id="79" name="Rectangle 7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hlinkClick r:id="rId3"/>
            <a:extLst>
              <a:ext uri="{FF2B5EF4-FFF2-40B4-BE49-F238E27FC236}">
                <a16:creationId xmlns:a16="http://schemas.microsoft.com/office/drawing/2014/main" id="{419CF815-AF0A-4E9D-A6A9-198B47872441}"/>
              </a:ext>
            </a:extLst>
          </p:cNvPr>
          <p:cNvPicPr>
            <a:picLocks noGrp="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4432872" y="1402383"/>
            <a:ext cx="3312785" cy="2078130"/>
          </a:xfrm>
          <a:prstGeom prst="rect">
            <a:avLst/>
          </a:prstGeom>
          <a:extLst>
            <a:ext uri="{53640926-AAD7-44D8-BBD7-CCE9431645EC}">
              <a14:shadowObscured xmlns:a14="http://schemas.microsoft.com/office/drawing/2010/main"/>
            </a:ext>
          </a:extLst>
        </p:spPr>
      </p:pic>
      <p:sp>
        <p:nvSpPr>
          <p:cNvPr id="81" name="Rectangle 8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e Airplane Transponder - What Is It For &amp; What Does It Do?">
            <a:extLst>
              <a:ext uri="{FF2B5EF4-FFF2-40B4-BE49-F238E27FC236}">
                <a16:creationId xmlns:a16="http://schemas.microsoft.com/office/drawing/2014/main" id="{B6814D33-518F-4C29-B77B-D4A57A107A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230289" y="1339947"/>
            <a:ext cx="3312784" cy="2203001"/>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198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654D-046A-4B99-8D80-1936B4227873}"/>
              </a:ext>
            </a:extLst>
          </p:cNvPr>
          <p:cNvSpPr>
            <a:spLocks noGrp="1"/>
          </p:cNvSpPr>
          <p:nvPr>
            <p:ph type="title"/>
          </p:nvPr>
        </p:nvSpPr>
        <p:spPr/>
        <p:txBody>
          <a:bodyPr/>
          <a:lstStyle/>
          <a:p>
            <a:r>
              <a:rPr lang="en-US" dirty="0"/>
              <a:t>Research says…</a:t>
            </a:r>
          </a:p>
        </p:txBody>
      </p:sp>
      <p:sp>
        <p:nvSpPr>
          <p:cNvPr id="3" name="Content Placeholder 2">
            <a:extLst>
              <a:ext uri="{FF2B5EF4-FFF2-40B4-BE49-F238E27FC236}">
                <a16:creationId xmlns:a16="http://schemas.microsoft.com/office/drawing/2014/main" id="{D725CF74-35BA-4BB3-ACE3-688417E0DC4B}"/>
              </a:ext>
            </a:extLst>
          </p:cNvPr>
          <p:cNvSpPr>
            <a:spLocks noGrp="1"/>
          </p:cNvSpPr>
          <p:nvPr>
            <p:ph idx="1"/>
          </p:nvPr>
        </p:nvSpPr>
        <p:spPr/>
        <p:txBody>
          <a:bodyPr>
            <a:normAutofit lnSpcReduction="10000"/>
          </a:bodyPr>
          <a:lstStyle/>
          <a:p>
            <a:r>
              <a:rPr lang="en-US" dirty="0"/>
              <a:t>As Pastore and </a:t>
            </a:r>
            <a:r>
              <a:rPr lang="en-US" dirty="0" err="1"/>
              <a:t>Pentassuglia</a:t>
            </a:r>
            <a:r>
              <a:rPr lang="en-US" dirty="0"/>
              <a:t> (2015) state, “assessment is a ‘silent practice’, closed and not shared with students: a </a:t>
            </a:r>
            <a:r>
              <a:rPr lang="en-US" i="1" dirty="0"/>
              <a:t>silent assessment </a:t>
            </a:r>
            <a:r>
              <a:rPr lang="en-US" dirty="0"/>
              <a:t>that loses its empowerment and formative chance both for teachers and for students” (p. 418). </a:t>
            </a:r>
          </a:p>
          <a:p>
            <a:r>
              <a:rPr lang="en-US" dirty="0"/>
              <a:t>Reinforces sense of belonging (</a:t>
            </a:r>
            <a:r>
              <a:rPr lang="en-US" dirty="0" err="1"/>
              <a:t>Boud</a:t>
            </a:r>
            <a:r>
              <a:rPr lang="en-US" dirty="0"/>
              <a:t>, 2017); engages in deeper lasting learning (Martens, </a:t>
            </a:r>
            <a:r>
              <a:rPr lang="en-US" dirty="0" err="1"/>
              <a:t>Spruijt</a:t>
            </a:r>
            <a:r>
              <a:rPr lang="en-US" dirty="0"/>
              <a:t>, </a:t>
            </a:r>
            <a:r>
              <a:rPr lang="en-US" dirty="0" err="1"/>
              <a:t>Wolfhagen</a:t>
            </a:r>
            <a:r>
              <a:rPr lang="en-US" dirty="0"/>
              <a:t>, Whittingham, &amp; Dolmans, 2019).</a:t>
            </a:r>
          </a:p>
          <a:p>
            <a:r>
              <a:rPr lang="en-US" dirty="0"/>
              <a:t>Students have perceptions and beliefs about assessment – they come from K-12 or work, they have experienced it differently (Sambell, McDowell, &amp; Brown, 1997). </a:t>
            </a:r>
          </a:p>
          <a:p>
            <a:r>
              <a:rPr lang="en-US" dirty="0"/>
              <a:t>It begins with the concept that if students know what is expected of them, they will meet or exceed those expectations better than if they have to guess what they might be (</a:t>
            </a:r>
            <a:r>
              <a:rPr lang="en-US" dirty="0" err="1"/>
              <a:t>Falchikov</a:t>
            </a:r>
            <a:r>
              <a:rPr lang="en-US" dirty="0"/>
              <a:t>, 2005). </a:t>
            </a:r>
          </a:p>
          <a:p>
            <a:r>
              <a:rPr lang="en-US" dirty="0"/>
              <a:t>If assessment is about enhancing student learning as opposed to simply documenting it, then involving students is a vital approach to ensuring learning occurs (Brown, 2017). </a:t>
            </a:r>
          </a:p>
        </p:txBody>
      </p:sp>
    </p:spTree>
    <p:extLst>
      <p:ext uri="{BB962C8B-B14F-4D97-AF65-F5344CB8AC3E}">
        <p14:creationId xmlns:p14="http://schemas.microsoft.com/office/powerpoint/2010/main" val="8725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D09F77-3873-446D-B641-CA651C6C547B}"/>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What are we assessing? </a:t>
            </a:r>
          </a:p>
        </p:txBody>
      </p:sp>
      <p:sp>
        <p:nvSpPr>
          <p:cNvPr id="3" name="Content Placeholder 2">
            <a:extLst>
              <a:ext uri="{FF2B5EF4-FFF2-40B4-BE49-F238E27FC236}">
                <a16:creationId xmlns:a16="http://schemas.microsoft.com/office/drawing/2014/main" id="{351367E5-9B23-4A6A-98CE-9FD20C1DDF2D}"/>
              </a:ext>
            </a:extLst>
          </p:cNvPr>
          <p:cNvSpPr>
            <a:spLocks noGrp="1"/>
          </p:cNvSpPr>
          <p:nvPr>
            <p:ph idx="1"/>
          </p:nvPr>
        </p:nvSpPr>
        <p:spPr>
          <a:xfrm>
            <a:off x="492371" y="2653800"/>
            <a:ext cx="3084844" cy="3335519"/>
          </a:xfrm>
        </p:spPr>
        <p:txBody>
          <a:bodyPr>
            <a:normAutofit/>
          </a:bodyPr>
          <a:lstStyle/>
          <a:p>
            <a:pPr lvl="0"/>
            <a:endParaRPr lang="en-US" sz="2400" dirty="0">
              <a:solidFill>
                <a:srgbClr val="FFFFFF"/>
              </a:solidFill>
            </a:endParaRPr>
          </a:p>
          <a:p>
            <a:pPr lvl="0"/>
            <a:r>
              <a:rPr lang="en-US" sz="2400" dirty="0">
                <a:solidFill>
                  <a:srgbClr val="FFFFFF"/>
                </a:solidFill>
              </a:rPr>
              <a:t>Effort?</a:t>
            </a:r>
          </a:p>
          <a:p>
            <a:pPr lvl="0"/>
            <a:r>
              <a:rPr lang="en-US" sz="2400" dirty="0">
                <a:solidFill>
                  <a:srgbClr val="FFFFFF"/>
                </a:solidFill>
              </a:rPr>
              <a:t>Privilege?</a:t>
            </a:r>
          </a:p>
          <a:p>
            <a:pPr lvl="0"/>
            <a:r>
              <a:rPr lang="en-US" sz="2400" dirty="0">
                <a:solidFill>
                  <a:srgbClr val="FFFFFF"/>
                </a:solidFill>
              </a:rPr>
              <a:t>The Learning?</a:t>
            </a:r>
          </a:p>
          <a:p>
            <a:pPr lvl="0"/>
            <a:r>
              <a:rPr lang="en-US" sz="2400" dirty="0">
                <a:solidFill>
                  <a:srgbClr val="FFFFFF"/>
                </a:solidFill>
              </a:rPr>
              <a:t>Cultural Capital?</a:t>
            </a:r>
          </a:p>
          <a:p>
            <a:pPr lvl="0"/>
            <a:endParaRPr lang="en-US" sz="1500" dirty="0">
              <a:solidFill>
                <a:srgbClr val="FFFFFF"/>
              </a:solidFill>
            </a:endParaRPr>
          </a:p>
          <a:p>
            <a:endParaRPr lang="en-US" sz="1500" dirty="0">
              <a:solidFill>
                <a:srgbClr val="FFFFFF"/>
              </a:solidFill>
            </a:endParaRPr>
          </a:p>
        </p:txBody>
      </p:sp>
      <p:pic>
        <p:nvPicPr>
          <p:cNvPr id="4098" name="Picture 2" descr="How the world became obsessed with time and efficiency | National Post">
            <a:extLst>
              <a:ext uri="{FF2B5EF4-FFF2-40B4-BE49-F238E27FC236}">
                <a16:creationId xmlns:a16="http://schemas.microsoft.com/office/drawing/2014/main" id="{13847C6F-4FDB-4E08-AC14-9B717F626D8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874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Transparency in Assignments</a:t>
            </a:r>
          </a:p>
        </p:txBody>
      </p:sp>
      <p:sp>
        <p:nvSpPr>
          <p:cNvPr id="3" name="Content Placeholder 2"/>
          <p:cNvSpPr>
            <a:spLocks noGrp="1"/>
          </p:cNvSpPr>
          <p:nvPr>
            <p:ph idx="1"/>
          </p:nvPr>
        </p:nvSpPr>
        <p:spPr>
          <a:noFill/>
        </p:spPr>
        <p:txBody>
          <a:bodyPr>
            <a:normAutofit fontScale="70000" lnSpcReduction="20000"/>
          </a:bodyPr>
          <a:lstStyle/>
          <a:p>
            <a:pPr marL="0" indent="0" algn="ctr">
              <a:buNone/>
            </a:pPr>
            <a:r>
              <a:rPr lang="en-US" dirty="0"/>
              <a:t>Transparency in Learning and Teaching: </a:t>
            </a:r>
            <a:r>
              <a:rPr lang="en-US" dirty="0">
                <a:hlinkClick r:id="rId3"/>
              </a:rPr>
              <a:t>https://tilthighered.com/</a:t>
            </a:r>
            <a:r>
              <a:rPr lang="en-US" dirty="0"/>
              <a:t> </a:t>
            </a:r>
          </a:p>
          <a:p>
            <a:pPr marL="0" indent="0">
              <a:buNone/>
            </a:pPr>
            <a:r>
              <a:rPr lang="en-US" b="1" i="1" dirty="0"/>
              <a:t>Purpose</a:t>
            </a:r>
            <a:endParaRPr lang="en-US" dirty="0"/>
          </a:p>
          <a:p>
            <a:r>
              <a:rPr lang="en-US" dirty="0"/>
              <a:t>Skills you’ll practice by doing this assignment </a:t>
            </a:r>
          </a:p>
          <a:p>
            <a:r>
              <a:rPr lang="en-US" dirty="0"/>
              <a:t>Content knowledge you’ll gain from doing this assignment </a:t>
            </a:r>
          </a:p>
          <a:p>
            <a:r>
              <a:rPr lang="en-US" dirty="0"/>
              <a:t>How you can use these in your life beyond the context of this course, in and beyond college </a:t>
            </a:r>
          </a:p>
          <a:p>
            <a:pPr marL="0" indent="0">
              <a:buNone/>
            </a:pPr>
            <a:r>
              <a:rPr lang="en-US" b="1" dirty="0"/>
              <a:t>Task </a:t>
            </a:r>
            <a:endParaRPr lang="en-US" dirty="0"/>
          </a:p>
          <a:p>
            <a:r>
              <a:rPr lang="en-US" dirty="0"/>
              <a:t>What to do </a:t>
            </a:r>
          </a:p>
          <a:p>
            <a:r>
              <a:rPr lang="en-US" dirty="0"/>
              <a:t>How to do it (Are there recommended steps? What roadblocks/mistakes should you avoid?) </a:t>
            </a:r>
          </a:p>
          <a:p>
            <a:pPr marL="0" indent="0">
              <a:buNone/>
            </a:pPr>
            <a:r>
              <a:rPr lang="en-US" b="1" dirty="0"/>
              <a:t>Criteria </a:t>
            </a:r>
            <a:endParaRPr lang="en-US" dirty="0"/>
          </a:p>
          <a:p>
            <a:r>
              <a:rPr lang="en-US" dirty="0"/>
              <a:t>(Are you on the right track? How to know you’re doing what’s expected?) </a:t>
            </a:r>
          </a:p>
          <a:p>
            <a:pPr marL="0" indent="0">
              <a:buNone/>
            </a:pPr>
            <a:r>
              <a:rPr lang="en-US" b="1" dirty="0"/>
              <a:t>Annotated examples of successful work </a:t>
            </a:r>
            <a:endParaRPr lang="en-US" dirty="0"/>
          </a:p>
          <a:p>
            <a:r>
              <a:rPr lang="en-US" dirty="0"/>
              <a:t>(What’s good about these examples? Use the checklist to identify the successful parts.) </a:t>
            </a:r>
          </a:p>
          <a:p>
            <a:endParaRPr lang="en-US" dirty="0"/>
          </a:p>
        </p:txBody>
      </p:sp>
      <p:pic>
        <p:nvPicPr>
          <p:cNvPr id="4" name="Picture 3">
            <a:extLst>
              <a:ext uri="{FF2B5EF4-FFF2-40B4-BE49-F238E27FC236}">
                <a16:creationId xmlns:a16="http://schemas.microsoft.com/office/drawing/2014/main" id="{8DCCEE41-6E55-754E-8892-0F71CC685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4319" y="2074892"/>
            <a:ext cx="2529468" cy="3794203"/>
          </a:xfrm>
          <a:prstGeom prst="rect">
            <a:avLst/>
          </a:prstGeom>
        </p:spPr>
      </p:pic>
    </p:spTree>
    <p:extLst>
      <p:ext uri="{BB962C8B-B14F-4D97-AF65-F5344CB8AC3E}">
        <p14:creationId xmlns:p14="http://schemas.microsoft.com/office/powerpoint/2010/main" val="163343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1104</Words>
  <Application>Microsoft Macintosh PowerPoint</Application>
  <PresentationFormat>Widescreen</PresentationFormat>
  <Paragraphs>101</Paragraphs>
  <Slides>24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Corbel</vt:lpstr>
      <vt:lpstr>Retrospect</vt:lpstr>
      <vt:lpstr>Acrobat Document</vt:lpstr>
      <vt:lpstr>Equity and Assessment: Practical Approaches </vt:lpstr>
      <vt:lpstr>Equity and Assessment</vt:lpstr>
      <vt:lpstr>Student-Centered</vt:lpstr>
      <vt:lpstr>Spectrum of Student Involvement </vt:lpstr>
      <vt:lpstr>What we hear about student involvement…</vt:lpstr>
      <vt:lpstr>But students say…</vt:lpstr>
      <vt:lpstr>Research says…</vt:lpstr>
      <vt:lpstr>What are we assessing? </vt:lpstr>
      <vt:lpstr>Transparency in Assignments</vt:lpstr>
      <vt:lpstr>Questions for Assignment </vt:lpstr>
      <vt:lpstr>Share</vt:lpstr>
      <vt:lpstr>Having Hard Talks</vt:lpstr>
      <vt:lpstr>Foundational Assumptions </vt:lpstr>
      <vt:lpstr>Interacting with Data</vt:lpstr>
      <vt:lpstr>Definition</vt:lpstr>
      <vt:lpstr>Share</vt:lpstr>
      <vt:lpstr>COVID-19 Considerations</vt:lpstr>
      <vt:lpstr>Resources</vt:lpstr>
      <vt:lpstr>PowerPoint Presentation</vt:lpstr>
      <vt:lpstr>Student Involvement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and Assessment: Practical Approaches </dc:title>
  <dc:creator>Jankowski, Natasha A</dc:creator>
  <cp:lastModifiedBy>Jankowski, Natasha A</cp:lastModifiedBy>
  <cp:revision>3</cp:revision>
  <dcterms:created xsi:type="dcterms:W3CDTF">2020-10-29T19:20:38Z</dcterms:created>
  <dcterms:modified xsi:type="dcterms:W3CDTF">2020-10-29T19:28:47Z</dcterms:modified>
</cp:coreProperties>
</file>